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84" r:id="rId2"/>
    <p:sldMasterId id="2147483672" r:id="rId3"/>
    <p:sldMasterId id="2147483660" r:id="rId4"/>
  </p:sldMasterIdLst>
  <p:notesMasterIdLst>
    <p:notesMasterId r:id="rId37"/>
  </p:notesMasterIdLst>
  <p:sldIdLst>
    <p:sldId id="256" r:id="rId5"/>
    <p:sldId id="259" r:id="rId6"/>
    <p:sldId id="258" r:id="rId7"/>
    <p:sldId id="257" r:id="rId8"/>
    <p:sldId id="285" r:id="rId9"/>
    <p:sldId id="288" r:id="rId10"/>
    <p:sldId id="305" r:id="rId11"/>
    <p:sldId id="306" r:id="rId12"/>
    <p:sldId id="291" r:id="rId13"/>
    <p:sldId id="292" r:id="rId14"/>
    <p:sldId id="295" r:id="rId15"/>
    <p:sldId id="294" r:id="rId16"/>
    <p:sldId id="300" r:id="rId17"/>
    <p:sldId id="290" r:id="rId18"/>
    <p:sldId id="267" r:id="rId19"/>
    <p:sldId id="308" r:id="rId20"/>
    <p:sldId id="309" r:id="rId21"/>
    <p:sldId id="312" r:id="rId22"/>
    <p:sldId id="296" r:id="rId23"/>
    <p:sldId id="269" r:id="rId24"/>
    <p:sldId id="270" r:id="rId25"/>
    <p:sldId id="313" r:id="rId26"/>
    <p:sldId id="297" r:id="rId27"/>
    <p:sldId id="273" r:id="rId28"/>
    <p:sldId id="315" r:id="rId29"/>
    <p:sldId id="314" r:id="rId30"/>
    <p:sldId id="260" r:id="rId31"/>
    <p:sldId id="316" r:id="rId32"/>
    <p:sldId id="303" r:id="rId33"/>
    <p:sldId id="261" r:id="rId34"/>
    <p:sldId id="302" r:id="rId35"/>
    <p:sldId id="318"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9FE"/>
    <a:srgbClr val="E8E8F0"/>
    <a:srgbClr val="A6A6A6"/>
    <a:srgbClr val="C91018"/>
    <a:srgbClr val="C93C39"/>
    <a:srgbClr val="A0DE47"/>
    <a:srgbClr val="FF5A5F"/>
    <a:srgbClr val="FF7174"/>
    <a:srgbClr val="FF6969"/>
    <a:srgbClr val="E845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9" autoAdjust="0"/>
    <p:restoredTop sz="94660"/>
  </p:normalViewPr>
  <p:slideViewPr>
    <p:cSldViewPr snapToGrid="0">
      <p:cViewPr varScale="1">
        <p:scale>
          <a:sx n="108" d="100"/>
          <a:sy n="108" d="100"/>
        </p:scale>
        <p:origin x="595"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894984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645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27851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47a1ccb9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47a1ccb9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445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47a1cca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47a1cca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0176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21367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Classification using class-imbalanced data is biased in favor of the majority class. The problem can be attenuated by </a:t>
            </a:r>
            <a:r>
              <a:rPr lang="en-US" sz="1200" b="0" i="0" kern="1200" dirty="0" err="1">
                <a:solidFill>
                  <a:schemeClr val="tx1"/>
                </a:solidFill>
                <a:effectLst/>
                <a:latin typeface="+mn-lt"/>
                <a:ea typeface="+mn-ea"/>
                <a:cs typeface="+mn-cs"/>
              </a:rPr>
              <a:t>undersampling</a:t>
            </a:r>
            <a:r>
              <a:rPr lang="en-US" sz="1200" b="0" i="0" kern="1200" dirty="0">
                <a:solidFill>
                  <a:schemeClr val="tx1"/>
                </a:solidFill>
                <a:effectLst/>
                <a:latin typeface="+mn-lt"/>
                <a:ea typeface="+mn-ea"/>
                <a:cs typeface="+mn-cs"/>
              </a:rPr>
              <a:t> or oversampling, which produce class-balanced data.</a:t>
            </a:r>
            <a:endParaRPr lang="en-US" dirty="0"/>
          </a:p>
          <a:p>
            <a:endParaRPr lang="en-US" dirty="0"/>
          </a:p>
          <a:p>
            <a:r>
              <a:rPr lang="en-US" dirty="0"/>
              <a:t>an over-sampling approach in which the minority class is over-sampled by creating “synthetic” examples rather than by over-sampling with replacement.</a:t>
            </a:r>
          </a:p>
          <a:p>
            <a:r>
              <a:rPr lang="en-US" dirty="0"/>
              <a:t>We generate synthetic examples in a less application-specific manner, by operating in “feature space” rather than “data space”. The minority class is over-sampled by taking each minority class sample and introducing synthetic examples along the line segments joining any/all of the k minority class nearest neighbors. Depending upon the amount of over-sampling required, neighbors from the k nearest neighbors are randomly chosen</a:t>
            </a:r>
          </a:p>
          <a:p>
            <a:endParaRPr lang="en-US" dirty="0"/>
          </a:p>
          <a:p>
            <a:endParaRPr lang="en-US" dirty="0"/>
          </a:p>
          <a:p>
            <a:r>
              <a:rPr lang="en-US" dirty="0"/>
              <a:t>https://docs.microsoft.com/en-us/azure/machine-learning/studio-module-reference/smote</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D403800-0833-4877-ADAF-DDFEF16D451A}" type="slidenum">
              <a:rPr lang="en-US" smtClean="0"/>
              <a:t>17</a:t>
            </a:fld>
            <a:endParaRPr lang="en-US"/>
          </a:p>
        </p:txBody>
      </p:sp>
    </p:spTree>
    <p:extLst>
      <p:ext uri="{BB962C8B-B14F-4D97-AF65-F5344CB8AC3E}">
        <p14:creationId xmlns:p14="http://schemas.microsoft.com/office/powerpoint/2010/main" val="3159156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Easy to interpret. Straightforward graphical visualization is intuitive makes it easy for anyone to understand</a:t>
            </a:r>
          </a:p>
          <a:p>
            <a:r>
              <a:rPr lang="en-US" dirty="0"/>
              <a:t>Useful to identify variables most helpful in prediction. It splits based on the attribute significance.</a:t>
            </a:r>
          </a:p>
          <a:p>
            <a:r>
              <a:rPr lang="en-US" dirty="0"/>
              <a:t>Handles both continuous and categorical targets attributes.</a:t>
            </a:r>
          </a:p>
          <a:p>
            <a:r>
              <a:rPr lang="en-US" dirty="0"/>
              <a:t>Not influenced by outliers and missing values to an extent.</a:t>
            </a:r>
          </a:p>
          <a:p>
            <a:r>
              <a:rPr lang="en-US" dirty="0"/>
              <a:t>Non parametric method- does make an assumption about the form of the mapping function. As they do not make any assumption about mapping function they are free to learn any functional form present in the data</a:t>
            </a:r>
          </a:p>
          <a:p>
            <a:r>
              <a:rPr lang="en-US" dirty="0"/>
              <a:t>Trees can handle qualitative input variables without the need to create dummy variables</a:t>
            </a:r>
          </a:p>
          <a:p>
            <a:endParaRPr lang="en-US" dirty="0"/>
          </a:p>
          <a:p>
            <a:endParaRPr lang="en-US" dirty="0"/>
          </a:p>
          <a:p>
            <a:r>
              <a:rPr lang="en-US" b="1" dirty="0"/>
              <a:t>Regression Trees:</a:t>
            </a:r>
            <a:r>
              <a:rPr lang="en-US" dirty="0"/>
              <a:t> Regression Trees are the types of Decision Trees which mostly work on input variables which are continuous. Any prediction of an unseen data is hence predicted by the mean value.</a:t>
            </a:r>
          </a:p>
          <a:p>
            <a:r>
              <a:rPr lang="en-US" b="1" dirty="0"/>
              <a:t>Classification Trees:</a:t>
            </a:r>
            <a:r>
              <a:rPr lang="en-US" dirty="0"/>
              <a:t> Classification Trees Learning Model, unlike the Regression counterparts, works with the categorically dependent input variables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D403800-0833-4877-ADAF-DDFEF16D451A}" type="slidenum">
              <a:rPr lang="en-US" smtClean="0"/>
              <a:t>23</a:t>
            </a:fld>
            <a:endParaRPr lang="en-US"/>
          </a:p>
        </p:txBody>
      </p:sp>
    </p:spTree>
    <p:extLst>
      <p:ext uri="{BB962C8B-B14F-4D97-AF65-F5344CB8AC3E}">
        <p14:creationId xmlns:p14="http://schemas.microsoft.com/office/powerpoint/2010/main" val="85592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552812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97147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ECAC-077A-4B28-B25D-DF44EE8C15E3}"/>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B626E57-57C5-4449-A62B-3DA8562CD2B1}"/>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26BF02E-CF3F-4D00-B416-C9C21D178CE9}"/>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5" name="Footer Placeholder 4">
            <a:extLst>
              <a:ext uri="{FF2B5EF4-FFF2-40B4-BE49-F238E27FC236}">
                <a16:creationId xmlns:a16="http://schemas.microsoft.com/office/drawing/2014/main" id="{22C24D50-B04C-4451-86BB-AA5E468B41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BBE16F-56D4-4079-A3D5-AA0CFF800EA4}"/>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3925553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37CF8-6234-4C2D-B1F8-E65AF97731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844008-E15F-4684-844E-09BC328E92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5C4921-434A-4E5C-BDA4-A5098DE07FF5}"/>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5" name="Footer Placeholder 4">
            <a:extLst>
              <a:ext uri="{FF2B5EF4-FFF2-40B4-BE49-F238E27FC236}">
                <a16:creationId xmlns:a16="http://schemas.microsoft.com/office/drawing/2014/main" id="{46B98D33-1E71-4117-AB09-6EBE02803F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F1C113-E59C-4692-A565-0F542D27DE0E}"/>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1023759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34D1-6601-4394-9A7A-024C478C3159}"/>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6C448CF-1D92-4D7E-B538-CF39418E9C65}"/>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DD3546-9116-4044-9B29-81161E2DB642}"/>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5" name="Footer Placeholder 4">
            <a:extLst>
              <a:ext uri="{FF2B5EF4-FFF2-40B4-BE49-F238E27FC236}">
                <a16:creationId xmlns:a16="http://schemas.microsoft.com/office/drawing/2014/main" id="{A5E7D71F-51D4-447B-AE91-688448833E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13FC29-EDC3-47CB-9C1C-DFC7FA673895}"/>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3774993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A287F-C8FA-47E5-B36E-0E3C4E5D06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BE7A24-9CCA-47C2-BA08-430410D8C656}"/>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591A066-641D-44EB-B366-93818658DA72}"/>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10FC119-429C-4536-B52C-760D0471AD68}"/>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6" name="Footer Placeholder 5">
            <a:extLst>
              <a:ext uri="{FF2B5EF4-FFF2-40B4-BE49-F238E27FC236}">
                <a16:creationId xmlns:a16="http://schemas.microsoft.com/office/drawing/2014/main" id="{BC82ADB1-3975-49F2-BC8C-58E83230EB6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63A7D9-C56F-4DF4-94FD-D5F4A065D353}"/>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2117257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BAB6-F212-4CD2-8255-81A5627F5FDF}"/>
              </a:ext>
            </a:extLst>
          </p:cNvPr>
          <p:cNvSpPr>
            <a:spLocks noGrp="1"/>
          </p:cNvSpPr>
          <p:nvPr>
            <p:ph type="title"/>
          </p:nvPr>
        </p:nvSpPr>
        <p:spPr>
          <a:xfrm>
            <a:off x="630238" y="274638"/>
            <a:ext cx="7886700" cy="9937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E0FC44-6ABC-41AC-8EAB-7CE19B59F3CA}"/>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FE1970-839E-4014-B649-348DD42CD5E6}"/>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6FA1FA3-CD37-4327-B8A7-D685F57BF4A8}"/>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DFAE4E-F8F6-40B2-96EA-3B8DD5381005}"/>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EDC9630-852D-4BE9-A85E-3046C5F64BA3}"/>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8" name="Footer Placeholder 7">
            <a:extLst>
              <a:ext uri="{FF2B5EF4-FFF2-40B4-BE49-F238E27FC236}">
                <a16:creationId xmlns:a16="http://schemas.microsoft.com/office/drawing/2014/main" id="{C91C4650-C715-4BDC-862E-E9D107F8234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894D44B-EC07-492A-9513-21E5B3AE509A}"/>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878798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8B2C6-0636-4D9E-BB1A-6225FC75709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A490047-8B3C-4FCE-9150-06D9736AB1D8}"/>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4" name="Footer Placeholder 3">
            <a:extLst>
              <a:ext uri="{FF2B5EF4-FFF2-40B4-BE49-F238E27FC236}">
                <a16:creationId xmlns:a16="http://schemas.microsoft.com/office/drawing/2014/main" id="{4217DA08-2805-4E9B-BFFD-E09DBB91116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46C28E-E44E-4AE2-B6B4-96590488F270}"/>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1839850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860353-F56D-4C49-B9F5-A1B24BA28462}"/>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3" name="Footer Placeholder 2">
            <a:extLst>
              <a:ext uri="{FF2B5EF4-FFF2-40B4-BE49-F238E27FC236}">
                <a16:creationId xmlns:a16="http://schemas.microsoft.com/office/drawing/2014/main" id="{2333F2B2-8ADD-4E88-B49D-9E41D8848DF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DEADBD8-CD7C-44CC-9D87-42994B525EEF}"/>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2170844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266E7-2FDA-4827-9072-42A3508AC90B}"/>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B203E05-3BCF-4C4E-B55B-14B451FA9F81}"/>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CD9C94-BAEB-465E-A1DF-6521EFD40C6A}"/>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A607F-4B75-49AE-AC6C-20EFEC93858F}"/>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6" name="Footer Placeholder 5">
            <a:extLst>
              <a:ext uri="{FF2B5EF4-FFF2-40B4-BE49-F238E27FC236}">
                <a16:creationId xmlns:a16="http://schemas.microsoft.com/office/drawing/2014/main" id="{B4191715-F62B-4E62-97D7-C97B2039EB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36AD1F6-040B-47A5-988C-8EF03D36DA7C}"/>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25436890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0833-D2E9-4AF8-8919-23C19BEBAADC}"/>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84A71FC-944B-41F3-91CE-BABA4B67343E}"/>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627A34-EE72-489B-95EA-0DD7C8DF70B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54BB5-F8CD-4121-9A94-FBAC8A8272D9}"/>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6" name="Footer Placeholder 5">
            <a:extLst>
              <a:ext uri="{FF2B5EF4-FFF2-40B4-BE49-F238E27FC236}">
                <a16:creationId xmlns:a16="http://schemas.microsoft.com/office/drawing/2014/main" id="{FAE6E666-7E76-45A2-ACC3-EDDFAEB706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3C1EC5-76B0-4609-B63A-FB69C9BE675D}"/>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3918841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2D63-A703-4290-8C42-6A7EF0FF3AA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341B24-59C6-4406-BFFF-0EC6D27D26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233162C-3471-40E5-AF4B-E18AD65A0649}"/>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5" name="Footer Placeholder 4">
            <a:extLst>
              <a:ext uri="{FF2B5EF4-FFF2-40B4-BE49-F238E27FC236}">
                <a16:creationId xmlns:a16="http://schemas.microsoft.com/office/drawing/2014/main" id="{9FF54067-A0AB-4B6C-86E3-DA94E54097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243603-372C-4F0F-A227-CA05E6A4A344}"/>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5922858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FE987F-3630-4EA1-BA98-B89D98B8BF44}"/>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1A4E13-FC6D-43B5-96F2-981BA5C06449}"/>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5FC553-D7D2-4A3E-9FD0-BF1250C4041A}"/>
              </a:ext>
            </a:extLst>
          </p:cNvPr>
          <p:cNvSpPr>
            <a:spLocks noGrp="1"/>
          </p:cNvSpPr>
          <p:nvPr>
            <p:ph type="dt" sz="half" idx="10"/>
          </p:nvPr>
        </p:nvSpPr>
        <p:spPr/>
        <p:txBody>
          <a:bodyPr/>
          <a:lstStyle/>
          <a:p>
            <a:fld id="{22B5CB31-2E63-47CE-BA51-7A4C8C042FFA}" type="datetimeFigureOut">
              <a:rPr lang="en-IN" smtClean="0"/>
              <a:t>27-03-2019</a:t>
            </a:fld>
            <a:endParaRPr lang="en-IN"/>
          </a:p>
        </p:txBody>
      </p:sp>
      <p:sp>
        <p:nvSpPr>
          <p:cNvPr id="5" name="Footer Placeholder 4">
            <a:extLst>
              <a:ext uri="{FF2B5EF4-FFF2-40B4-BE49-F238E27FC236}">
                <a16:creationId xmlns:a16="http://schemas.microsoft.com/office/drawing/2014/main" id="{3A26DB75-4751-495A-931C-48975D8B3D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ECA810-B5AA-45F6-8E34-39FE75D3BAE7}"/>
              </a:ext>
            </a:extLst>
          </p:cNvPr>
          <p:cNvSpPr>
            <a:spLocks noGrp="1"/>
          </p:cNvSpPr>
          <p:nvPr>
            <p:ph type="sldNum" sz="quarter" idx="12"/>
          </p:nvPr>
        </p:nvSpPr>
        <p:spPr/>
        <p:txBody>
          <a:bodyPr/>
          <a:lstStyle/>
          <a:p>
            <a:fld id="{109E0EC6-E633-4A65-B07C-E59316C5C5C6}" type="slidenum">
              <a:rPr lang="en-IN" smtClean="0"/>
              <a:t>‹#›</a:t>
            </a:fld>
            <a:endParaRPr lang="en-IN"/>
          </a:p>
        </p:txBody>
      </p:sp>
    </p:spTree>
    <p:extLst>
      <p:ext uri="{BB962C8B-B14F-4D97-AF65-F5344CB8AC3E}">
        <p14:creationId xmlns:p14="http://schemas.microsoft.com/office/powerpoint/2010/main" val="2744117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2710-B71A-414C-B632-18E6BE54E5D7}"/>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4C9CE7F-AF8C-487B-8016-CAE2DD81BBBC}"/>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7F1606-E801-4D9A-862D-52ACCB5D2C8E}"/>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5" name="Footer Placeholder 4">
            <a:extLst>
              <a:ext uri="{FF2B5EF4-FFF2-40B4-BE49-F238E27FC236}">
                <a16:creationId xmlns:a16="http://schemas.microsoft.com/office/drawing/2014/main" id="{000D3CFF-9F1B-4A54-B912-B78FCC5A72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B66BBFD-B79C-4021-BF11-90BE8B0F4804}"/>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264412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21A7-962A-4850-84A7-294D7DEA7FB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F247ABD-70DB-4327-9329-7F0E24CBE7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C204C7-EB22-4D28-B3AE-03109F03EF77}"/>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5" name="Footer Placeholder 4">
            <a:extLst>
              <a:ext uri="{FF2B5EF4-FFF2-40B4-BE49-F238E27FC236}">
                <a16:creationId xmlns:a16="http://schemas.microsoft.com/office/drawing/2014/main" id="{35E50152-466D-44E7-B624-06E99CEF96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D4754B-C8BB-469C-9F31-BCF5D44F8930}"/>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23019380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BC66-13C2-41E4-8C0F-9DF67FF12167}"/>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F6456F-9EB2-43E3-99B6-F3A872FF9B6C}"/>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55765C-7D2D-4B34-A91F-28A11C007EA7}"/>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5" name="Footer Placeholder 4">
            <a:extLst>
              <a:ext uri="{FF2B5EF4-FFF2-40B4-BE49-F238E27FC236}">
                <a16:creationId xmlns:a16="http://schemas.microsoft.com/office/drawing/2014/main" id="{FDCEEA48-B2AA-4B34-B460-A74BBA41AA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69EDF-ABE9-48F1-9572-B11F34E8EB7D}"/>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1369741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D4DE-B637-4780-9011-B0E4FFFB1CE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948BAA-84CF-42CA-B4EE-DBFB67AB9C10}"/>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0682FFA-E8DD-44EA-93EA-21127C743316}"/>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2D25287-D3C0-4D16-9B27-87F47A70B73A}"/>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6" name="Footer Placeholder 5">
            <a:extLst>
              <a:ext uri="{FF2B5EF4-FFF2-40B4-BE49-F238E27FC236}">
                <a16:creationId xmlns:a16="http://schemas.microsoft.com/office/drawing/2014/main" id="{59A47533-888D-4FCB-AEBE-6BA6601324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C35769-48E8-4D06-8CB9-7EFE77673667}"/>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2274206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6A6BC-B891-422B-A880-838728046C17}"/>
              </a:ext>
            </a:extLst>
          </p:cNvPr>
          <p:cNvSpPr>
            <a:spLocks noGrp="1"/>
          </p:cNvSpPr>
          <p:nvPr>
            <p:ph type="title"/>
          </p:nvPr>
        </p:nvSpPr>
        <p:spPr>
          <a:xfrm>
            <a:off x="630238" y="274638"/>
            <a:ext cx="7886700" cy="9937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6540A16-08CB-4DEC-A096-89BD5F10922F}"/>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AD2CAB-6DD7-4527-A75B-C74293F5EF40}"/>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BB212B0-FE9F-4348-80D5-A4A0D2774B3B}"/>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CC9358-9938-43E8-AFCC-DFC0F054B561}"/>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3A2F70B-C7F1-43B9-BABE-D6D3FA7284BE}"/>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8" name="Footer Placeholder 7">
            <a:extLst>
              <a:ext uri="{FF2B5EF4-FFF2-40B4-BE49-F238E27FC236}">
                <a16:creationId xmlns:a16="http://schemas.microsoft.com/office/drawing/2014/main" id="{5113CCFA-E927-461B-96C0-455B1A8A0DC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153663-5E23-4ECE-B627-930DFA1C020C}"/>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3461418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75871-51E7-4BB3-8CDB-1C73F1611D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616D87C-AFAC-4D51-9C8E-BF2C97027659}"/>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4" name="Footer Placeholder 3">
            <a:extLst>
              <a:ext uri="{FF2B5EF4-FFF2-40B4-BE49-F238E27FC236}">
                <a16:creationId xmlns:a16="http://schemas.microsoft.com/office/drawing/2014/main" id="{2A1DECAA-E26D-4C1C-8D82-7BED5142E1B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522E476-58CC-4959-9E80-D79814047BF5}"/>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34330945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EF22BD-08AB-407D-8DEB-221D23CA2865}"/>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3" name="Footer Placeholder 2">
            <a:extLst>
              <a:ext uri="{FF2B5EF4-FFF2-40B4-BE49-F238E27FC236}">
                <a16:creationId xmlns:a16="http://schemas.microsoft.com/office/drawing/2014/main" id="{47E4F620-F091-4A81-874E-924785389C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BA65E3-C93C-426B-ADFD-AB1F6424B355}"/>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36060971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DFFB-0EFD-4159-98E6-91D190D8D7E6}"/>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6705F1-504A-4D88-8BD8-04C769F843AE}"/>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F18A38-C080-4CEC-931C-BD07E1C79CF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EBB6AD-1234-4FED-BE06-476734F8C78E}"/>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6" name="Footer Placeholder 5">
            <a:extLst>
              <a:ext uri="{FF2B5EF4-FFF2-40B4-BE49-F238E27FC236}">
                <a16:creationId xmlns:a16="http://schemas.microsoft.com/office/drawing/2014/main" id="{AC30F5AC-5881-47A3-9E4A-7454B5E085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73F084-3F78-43E9-B5C7-47FFDABDB033}"/>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579002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8DD7-B17D-45AB-A274-DF9901B83D2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36027AC-8917-4900-80D3-57A3DD736091}"/>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C918447-231B-4CDD-8273-4E6DBF5DC89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3032A-0CB1-4DE4-BC1C-37FB834D8ED0}"/>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6" name="Footer Placeholder 5">
            <a:extLst>
              <a:ext uri="{FF2B5EF4-FFF2-40B4-BE49-F238E27FC236}">
                <a16:creationId xmlns:a16="http://schemas.microsoft.com/office/drawing/2014/main" id="{B1310BE6-CD72-475F-B91F-0EF29CF49D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16227F-9B6E-40E8-BDB4-3A406D2FEBB1}"/>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20669178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32C4-E76D-43F6-BF86-69005126781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A0120E-C8F5-4887-8485-A578600C26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4D509D7-01B0-4629-9A64-A4CF1A1D9C3E}"/>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5" name="Footer Placeholder 4">
            <a:extLst>
              <a:ext uri="{FF2B5EF4-FFF2-40B4-BE49-F238E27FC236}">
                <a16:creationId xmlns:a16="http://schemas.microsoft.com/office/drawing/2014/main" id="{37424530-00C1-42D0-83B3-21AF5236CC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D91F4F1-CF10-41B7-9670-18C628B875E5}"/>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11517225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3528F-C2D4-4A51-8C6D-7D07580FBBEF}"/>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150087-7EDC-4454-93CC-B221D988D0E9}"/>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A0ABE4A-D340-45A1-9909-972A2154603F}"/>
              </a:ext>
            </a:extLst>
          </p:cNvPr>
          <p:cNvSpPr>
            <a:spLocks noGrp="1"/>
          </p:cNvSpPr>
          <p:nvPr>
            <p:ph type="dt" sz="half" idx="10"/>
          </p:nvPr>
        </p:nvSpPr>
        <p:spPr/>
        <p:txBody>
          <a:bodyPr/>
          <a:lstStyle/>
          <a:p>
            <a:fld id="{44CC333C-1129-44AA-A303-5E58A7456F92}" type="datetimeFigureOut">
              <a:rPr lang="en-IN" smtClean="0"/>
              <a:t>27-03-2019</a:t>
            </a:fld>
            <a:endParaRPr lang="en-IN"/>
          </a:p>
        </p:txBody>
      </p:sp>
      <p:sp>
        <p:nvSpPr>
          <p:cNvPr id="5" name="Footer Placeholder 4">
            <a:extLst>
              <a:ext uri="{FF2B5EF4-FFF2-40B4-BE49-F238E27FC236}">
                <a16:creationId xmlns:a16="http://schemas.microsoft.com/office/drawing/2014/main" id="{0007837E-915A-4E54-BC7F-E9787852ED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C3379BF-2A8E-49C0-B1D8-0105BF56C902}"/>
              </a:ext>
            </a:extLst>
          </p:cNvPr>
          <p:cNvSpPr>
            <a:spLocks noGrp="1"/>
          </p:cNvSpPr>
          <p:nvPr>
            <p:ph type="sldNum" sz="quarter" idx="12"/>
          </p:nvPr>
        </p:nvSpPr>
        <p:spPr/>
        <p:txBody>
          <a:bodyPr/>
          <a:lstStyle/>
          <a:p>
            <a:fld id="{04A3A95F-DE8B-4270-BAD4-D41A90ABF9A2}" type="slidenum">
              <a:rPr lang="en-IN" smtClean="0"/>
              <a:t>‹#›</a:t>
            </a:fld>
            <a:endParaRPr lang="en-IN"/>
          </a:p>
        </p:txBody>
      </p:sp>
    </p:spTree>
    <p:extLst>
      <p:ext uri="{BB962C8B-B14F-4D97-AF65-F5344CB8AC3E}">
        <p14:creationId xmlns:p14="http://schemas.microsoft.com/office/powerpoint/2010/main" val="36030912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F8DB-B9DD-4130-A86C-9A47AE71B551}"/>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82D938D-5F3F-41DF-90DC-F2FA356AB69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1CD146-054E-44AE-A271-D3F535CCCACC}"/>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5" name="Footer Placeholder 4">
            <a:extLst>
              <a:ext uri="{FF2B5EF4-FFF2-40B4-BE49-F238E27FC236}">
                <a16:creationId xmlns:a16="http://schemas.microsoft.com/office/drawing/2014/main" id="{5413B479-7BAB-4356-93AD-391CD48524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7A63126-53C9-4A1A-9ACF-37F89558513D}"/>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4075578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E63B-8542-402C-A33D-8C9A34AE28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C788D3-D996-4C29-B400-93D9F997C7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920435-B48A-4913-832F-F58AE8C28650}"/>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5" name="Footer Placeholder 4">
            <a:extLst>
              <a:ext uri="{FF2B5EF4-FFF2-40B4-BE49-F238E27FC236}">
                <a16:creationId xmlns:a16="http://schemas.microsoft.com/office/drawing/2014/main" id="{C95F9679-D9B8-4011-91C9-A1AE4941BA2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64DED7-7F5E-4662-A2EE-1372298803AD}"/>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34875460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1DEE-181D-42D9-9B50-9E700CB9FB28}"/>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BAB757-E549-445C-B9CD-E6C98E4A5948}"/>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14B62E-AC4E-4B83-8022-868937FF53E9}"/>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5" name="Footer Placeholder 4">
            <a:extLst>
              <a:ext uri="{FF2B5EF4-FFF2-40B4-BE49-F238E27FC236}">
                <a16:creationId xmlns:a16="http://schemas.microsoft.com/office/drawing/2014/main" id="{7326FF2D-7ECA-4972-9808-A9E08A1164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61EB590-6E11-498E-9F10-4F6CA68CA525}"/>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18863871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DB77-F3AC-4FED-B471-FB27157BBA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97E157-9C5D-4493-A767-D9554584BE3B}"/>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AE8A95-0611-407C-A4C1-40250CD550A6}"/>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4AC19B-AD4D-414E-AA81-CF87C898DD17}"/>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6" name="Footer Placeholder 5">
            <a:extLst>
              <a:ext uri="{FF2B5EF4-FFF2-40B4-BE49-F238E27FC236}">
                <a16:creationId xmlns:a16="http://schemas.microsoft.com/office/drawing/2014/main" id="{9411A9BD-4C7A-42CD-88D2-B11D6BB4A63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66EA68-A375-4DBA-B4E0-F5CCD36943F7}"/>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18570642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2874-2239-4FD7-8E9E-08BC7C99D9B9}"/>
              </a:ext>
            </a:extLst>
          </p:cNvPr>
          <p:cNvSpPr>
            <a:spLocks noGrp="1"/>
          </p:cNvSpPr>
          <p:nvPr>
            <p:ph type="title"/>
          </p:nvPr>
        </p:nvSpPr>
        <p:spPr>
          <a:xfrm>
            <a:off x="630238" y="274638"/>
            <a:ext cx="7886700" cy="993775"/>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F7AA15-382B-4C44-8E39-6336811DB676}"/>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E6A855-8541-44DF-AE5F-32461B789088}"/>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364FAD8-C0A1-4D9A-AEF5-C23AE59A24B4}"/>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14709E-A025-493C-8183-EF8CD9545502}"/>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70461B7-6E9A-464A-8047-410852A6866F}"/>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8" name="Footer Placeholder 7">
            <a:extLst>
              <a:ext uri="{FF2B5EF4-FFF2-40B4-BE49-F238E27FC236}">
                <a16:creationId xmlns:a16="http://schemas.microsoft.com/office/drawing/2014/main" id="{C82DFB0A-C01C-4D01-9D8B-895A5392494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3A2D367-24A9-4E39-8F55-F0B475E09595}"/>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2474102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F204-2C9C-4034-BA8E-522505DEB08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10A7B40-C5BE-4DD8-AA1B-D11CA9968B97}"/>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4" name="Footer Placeholder 3">
            <a:extLst>
              <a:ext uri="{FF2B5EF4-FFF2-40B4-BE49-F238E27FC236}">
                <a16:creationId xmlns:a16="http://schemas.microsoft.com/office/drawing/2014/main" id="{04DF6D45-7360-48F9-817A-D6BB075F835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C38A97A-E0E9-4076-BC73-718E1A8CD9EF}"/>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19660040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79501-D9B0-4B83-BF4F-9F5A3814D531}"/>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3" name="Footer Placeholder 2">
            <a:extLst>
              <a:ext uri="{FF2B5EF4-FFF2-40B4-BE49-F238E27FC236}">
                <a16:creationId xmlns:a16="http://schemas.microsoft.com/office/drawing/2014/main" id="{08BDE7BF-6365-4284-8ECD-86DA87A53A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07A16A-AA4F-47E4-8847-2404D9D1A346}"/>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2803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E277-B710-4554-A893-A0F5D6882BC7}"/>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351470A-95FE-4C55-8D51-953FE5D99A2D}"/>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38A82C3-3D47-466F-BB7C-C6B29A17035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21852-6481-4597-8762-53DCF61D66B0}"/>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6" name="Footer Placeholder 5">
            <a:extLst>
              <a:ext uri="{FF2B5EF4-FFF2-40B4-BE49-F238E27FC236}">
                <a16:creationId xmlns:a16="http://schemas.microsoft.com/office/drawing/2014/main" id="{4B1C6D86-9D31-4637-AB5D-AD8F779E49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2763FF-EC67-47A8-8F23-22E84A77EA30}"/>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6183500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2072C-5A8C-4436-A382-9399E529922B}"/>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0E3E1B1-67AE-49B4-92A9-83723E8ADCF1}"/>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56C7314-ED24-48A7-9DEA-5F7AF87619FE}"/>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09E5C8-5F0E-4FBA-87BA-52DE4C22D3B5}"/>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6" name="Footer Placeholder 5">
            <a:extLst>
              <a:ext uri="{FF2B5EF4-FFF2-40B4-BE49-F238E27FC236}">
                <a16:creationId xmlns:a16="http://schemas.microsoft.com/office/drawing/2014/main" id="{12969746-E987-46A4-BAA5-98124FF684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3B3F7B-4717-4D68-B0FA-654956BED03B}"/>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27795934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4BDB-EBD9-4585-A5FD-6C28531C1E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AD69B50-21E9-418F-B7A2-E699E6DF7C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AE8D75-0FCA-4713-9F2B-10D95B23783C}"/>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5" name="Footer Placeholder 4">
            <a:extLst>
              <a:ext uri="{FF2B5EF4-FFF2-40B4-BE49-F238E27FC236}">
                <a16:creationId xmlns:a16="http://schemas.microsoft.com/office/drawing/2014/main" id="{B5C46E87-3700-4E96-B523-ED7A578FF2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9A6231-253A-45EA-8135-987DFE3E2AB4}"/>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3185030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C5F62D-0828-44D7-8560-B762C8B97C20}"/>
              </a:ext>
            </a:extLst>
          </p:cNvPr>
          <p:cNvSpPr>
            <a:spLocks noGrp="1"/>
          </p:cNvSpPr>
          <p:nvPr>
            <p:ph type="title" orient="vert"/>
          </p:nvPr>
        </p:nvSpPr>
        <p:spPr>
          <a:xfrm>
            <a:off x="6543675" y="274638"/>
            <a:ext cx="1971675" cy="4357687"/>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241D1C0-90EA-4751-9EDE-3D5080F69633}"/>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145229-1595-441D-B637-85D49F88D803}"/>
              </a:ext>
            </a:extLst>
          </p:cNvPr>
          <p:cNvSpPr>
            <a:spLocks noGrp="1"/>
          </p:cNvSpPr>
          <p:nvPr>
            <p:ph type="dt" sz="half" idx="10"/>
          </p:nvPr>
        </p:nvSpPr>
        <p:spPr/>
        <p:txBody>
          <a:bodyPr/>
          <a:lstStyle/>
          <a:p>
            <a:fld id="{817E8291-7E74-487B-95DA-6143F10CD6D3}" type="datetimeFigureOut">
              <a:rPr lang="en-IN" smtClean="0"/>
              <a:t>27-03-2019</a:t>
            </a:fld>
            <a:endParaRPr lang="en-IN"/>
          </a:p>
        </p:txBody>
      </p:sp>
      <p:sp>
        <p:nvSpPr>
          <p:cNvPr id="5" name="Footer Placeholder 4">
            <a:extLst>
              <a:ext uri="{FF2B5EF4-FFF2-40B4-BE49-F238E27FC236}">
                <a16:creationId xmlns:a16="http://schemas.microsoft.com/office/drawing/2014/main" id="{861A1AAE-3C05-4551-A7AB-BD1ACA3461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AE9F0A-E0E4-4836-BA77-C5FA825A1A77}"/>
              </a:ext>
            </a:extLst>
          </p:cNvPr>
          <p:cNvSpPr>
            <a:spLocks noGrp="1"/>
          </p:cNvSpPr>
          <p:nvPr>
            <p:ph type="sldNum" sz="quarter" idx="12"/>
          </p:nvPr>
        </p:nvSpPr>
        <p:spPr/>
        <p:txBody>
          <a:bodyPr/>
          <a:lstStyle/>
          <a:p>
            <a:fld id="{1F9A019C-4B70-4972-8931-7F371A701156}" type="slidenum">
              <a:rPr lang="en-IN" smtClean="0"/>
              <a:t>‹#›</a:t>
            </a:fld>
            <a:endParaRPr lang="en-IN"/>
          </a:p>
        </p:txBody>
      </p:sp>
    </p:spTree>
    <p:extLst>
      <p:ext uri="{BB962C8B-B14F-4D97-AF65-F5344CB8AC3E}">
        <p14:creationId xmlns:p14="http://schemas.microsoft.com/office/powerpoint/2010/main" val="1853091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9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94A7C-83B9-4FB6-B2A7-22D6A54ABCAC}"/>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3E0CFF-4995-4D78-B7D4-7778970919BB}"/>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E352B6-9DBB-44A6-ACB6-E990492A371B}"/>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22B5CB31-2E63-47CE-BA51-7A4C8C042FFA}" type="datetimeFigureOut">
              <a:rPr lang="en-IN" smtClean="0"/>
              <a:t>27-03-2019</a:t>
            </a:fld>
            <a:endParaRPr lang="en-IN"/>
          </a:p>
        </p:txBody>
      </p:sp>
      <p:sp>
        <p:nvSpPr>
          <p:cNvPr id="5" name="Footer Placeholder 4">
            <a:extLst>
              <a:ext uri="{FF2B5EF4-FFF2-40B4-BE49-F238E27FC236}">
                <a16:creationId xmlns:a16="http://schemas.microsoft.com/office/drawing/2014/main" id="{1C4804FE-4818-40FB-8BBF-83A1BD689BB2}"/>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EA86280-FF1F-4FBD-9C33-4BE1319BB899}"/>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09E0EC6-E633-4A65-B07C-E59316C5C5C6}" type="slidenum">
              <a:rPr lang="en-IN" smtClean="0"/>
              <a:t>‹#›</a:t>
            </a:fld>
            <a:endParaRPr lang="en-IN"/>
          </a:p>
        </p:txBody>
      </p:sp>
    </p:spTree>
    <p:extLst>
      <p:ext uri="{BB962C8B-B14F-4D97-AF65-F5344CB8AC3E}">
        <p14:creationId xmlns:p14="http://schemas.microsoft.com/office/powerpoint/2010/main" val="154826537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E48035-1AB7-49AF-B3C0-A87F894089A6}"/>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F50510-8152-4C44-976C-3CF5E6D1BBC8}"/>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189848-3772-407E-AC85-5AE1403E2F54}"/>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4CC333C-1129-44AA-A303-5E58A7456F92}" type="datetimeFigureOut">
              <a:rPr lang="en-IN" smtClean="0"/>
              <a:t>27-03-2019</a:t>
            </a:fld>
            <a:endParaRPr lang="en-IN"/>
          </a:p>
        </p:txBody>
      </p:sp>
      <p:sp>
        <p:nvSpPr>
          <p:cNvPr id="5" name="Footer Placeholder 4">
            <a:extLst>
              <a:ext uri="{FF2B5EF4-FFF2-40B4-BE49-F238E27FC236}">
                <a16:creationId xmlns:a16="http://schemas.microsoft.com/office/drawing/2014/main" id="{735D4C40-3106-4841-89BF-5BDB8D4C0FF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631DC2-B761-48A8-BC20-B51EDB5F0B66}"/>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4A3A95F-DE8B-4270-BAD4-D41A90ABF9A2}" type="slidenum">
              <a:rPr lang="en-IN" smtClean="0"/>
              <a:t>‹#›</a:t>
            </a:fld>
            <a:endParaRPr lang="en-IN"/>
          </a:p>
        </p:txBody>
      </p:sp>
    </p:spTree>
    <p:extLst>
      <p:ext uri="{BB962C8B-B14F-4D97-AF65-F5344CB8AC3E}">
        <p14:creationId xmlns:p14="http://schemas.microsoft.com/office/powerpoint/2010/main" val="28854783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C33087-5FBA-460A-8ECF-E0AA0A77AD19}"/>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741116-09BA-4C0F-A62D-2AF69D9F4430}"/>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17B579-0A9A-4E50-816D-DFF7ACEDC817}"/>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17E8291-7E74-487B-95DA-6143F10CD6D3}" type="datetimeFigureOut">
              <a:rPr lang="en-IN" smtClean="0"/>
              <a:t>27-03-2019</a:t>
            </a:fld>
            <a:endParaRPr lang="en-IN"/>
          </a:p>
        </p:txBody>
      </p:sp>
      <p:sp>
        <p:nvSpPr>
          <p:cNvPr id="5" name="Footer Placeholder 4">
            <a:extLst>
              <a:ext uri="{FF2B5EF4-FFF2-40B4-BE49-F238E27FC236}">
                <a16:creationId xmlns:a16="http://schemas.microsoft.com/office/drawing/2014/main" id="{03A6202D-5780-43E2-81F6-C01163FF9C77}"/>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FF7F8F9-6202-432D-BFD7-BA803B4AF26D}"/>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1F9A019C-4B70-4972-8931-7F371A701156}" type="slidenum">
              <a:rPr lang="en-IN" smtClean="0"/>
              <a:t>‹#›</a:t>
            </a:fld>
            <a:endParaRPr lang="en-IN"/>
          </a:p>
        </p:txBody>
      </p:sp>
    </p:spTree>
    <p:extLst>
      <p:ext uri="{BB962C8B-B14F-4D97-AF65-F5344CB8AC3E}">
        <p14:creationId xmlns:p14="http://schemas.microsoft.com/office/powerpoint/2010/main" val="26204549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jpe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jpe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jpe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4.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0.png"/><Relationship Id="rId1" Type="http://schemas.openxmlformats.org/officeDocument/2006/relationships/slideLayout" Target="../slideLayouts/slideLayout10.xml"/><Relationship Id="rId6" Type="http://schemas.microsoft.com/office/2007/relationships/hdphoto" Target="../media/hdphoto4.wdp"/><Relationship Id="rId5" Type="http://schemas.openxmlformats.org/officeDocument/2006/relationships/image" Target="../media/image1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4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10" Type="http://schemas.openxmlformats.org/officeDocument/2006/relationships/image" Target="../media/image8.png"/><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4.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microsoft.com/office/2007/relationships/hdphoto" Target="../media/hdphoto11.wdp"/></Relationships>
</file>

<file path=ppt/slides/_rels/slide2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9.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3.wdp"/></Relationships>
</file>

<file path=ppt/slides/_rels/slide3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4.wdp"/><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52.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png"/><Relationship Id="rId4" Type="http://schemas.microsoft.com/office/2007/relationships/hdphoto" Target="../media/hdphoto5.wdp"/><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4.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10" Type="http://schemas.microsoft.com/office/2007/relationships/hdphoto" Target="../media/hdphoto6.wdp"/><Relationship Id="rId4" Type="http://schemas.openxmlformats.org/officeDocument/2006/relationships/image" Target="../media/image15.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microsoft.com/office/2007/relationships/hdphoto" Target="../media/hdphoto6.wdp"/><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22.png"/><Relationship Id="rId5" Type="http://schemas.openxmlformats.org/officeDocument/2006/relationships/image" Target="../media/image10.png"/><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4.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050" name="Picture 2" descr="https://www.oxfordstudent.com/wp-content/uploads/2016/02/15778643103_79cfc3aabe_b.jpg">
            <a:extLst>
              <a:ext uri="{FF2B5EF4-FFF2-40B4-BE49-F238E27FC236}">
                <a16:creationId xmlns:a16="http://schemas.microsoft.com/office/drawing/2014/main" id="{66DB3E19-3185-4F79-9E17-8910142C51D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 y="0"/>
            <a:ext cx="9144000" cy="5143500"/>
          </a:xfrm>
          <a:prstGeom prst="rect">
            <a:avLst/>
          </a:prstGeom>
          <a:noFill/>
          <a:effectLst>
            <a:reflection blurRad="254000" stA="45000" endPos="6500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34FD951-687C-4809-B7C2-42BD895A28EE}"/>
              </a:ext>
            </a:extLst>
          </p:cNvPr>
          <p:cNvSpPr txBox="1"/>
          <p:nvPr/>
        </p:nvSpPr>
        <p:spPr>
          <a:xfrm>
            <a:off x="1" y="3564128"/>
            <a:ext cx="9144000" cy="1384995"/>
          </a:xfrm>
          <a:prstGeom prst="rect">
            <a:avLst/>
          </a:prstGeom>
          <a:solidFill>
            <a:schemeClr val="bg1"/>
          </a:solidFill>
        </p:spPr>
        <p:txBody>
          <a:bodyPr wrap="square" rtlCol="0">
            <a:spAutoFit/>
          </a:bodyPr>
          <a:lstStyle/>
          <a:p>
            <a:pPr algn="ctr"/>
            <a:r>
              <a:rPr lang="en-IN" sz="2800" b="1" dirty="0">
                <a:solidFill>
                  <a:schemeClr val="tx2">
                    <a:lumMod val="25000"/>
                  </a:schemeClr>
                </a:solidFill>
                <a:latin typeface="+mj-lt"/>
              </a:rPr>
              <a:t>CLASSIFYING HOST LISTINGS AND UNDERSTANDING CUSTOMER PREFERENCES IN NEW YORK CITY</a:t>
            </a:r>
          </a:p>
        </p:txBody>
      </p:sp>
      <p:pic>
        <p:nvPicPr>
          <p:cNvPr id="12" name="Picture 11" descr="Related image">
            <a:extLst>
              <a:ext uri="{FF2B5EF4-FFF2-40B4-BE49-F238E27FC236}">
                <a16:creationId xmlns:a16="http://schemas.microsoft.com/office/drawing/2014/main" id="{51D2CA8C-275F-4D93-884D-23B6E73CD2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78926" y="-382229"/>
            <a:ext cx="6313715" cy="2832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138812"/>
          </a:xfrm>
          <a:prstGeom prst="rect">
            <a:avLst/>
          </a:prstGeom>
        </p:spPr>
      </p:pic>
      <p:sp>
        <p:nvSpPr>
          <p:cNvPr id="7" name="TextBox 6"/>
          <p:cNvSpPr txBox="1"/>
          <p:nvPr/>
        </p:nvSpPr>
        <p:spPr>
          <a:xfrm>
            <a:off x="2139308" y="1769187"/>
            <a:ext cx="5413398" cy="1600438"/>
          </a:xfrm>
          <a:prstGeom prst="rect">
            <a:avLst/>
          </a:prstGeom>
          <a:solidFill>
            <a:schemeClr val="tx1"/>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A0F75F89-5AD9-42A7-9289-E8518DC4686F}"/>
              </a:ext>
            </a:extLst>
          </p:cNvPr>
          <p:cNvPicPr>
            <a:picLocks noChangeAspect="1"/>
          </p:cNvPicPr>
          <p:nvPr/>
        </p:nvPicPr>
        <p:blipFill rotWithShape="1">
          <a:blip r:embed="rId3"/>
          <a:srcRect t="2669"/>
          <a:stretch/>
        </p:blipFill>
        <p:spPr>
          <a:xfrm>
            <a:off x="3538847" y="665018"/>
            <a:ext cx="5420160" cy="4120736"/>
          </a:xfrm>
          <a:prstGeom prst="rect">
            <a:avLst/>
          </a:prstGeom>
        </p:spPr>
      </p:pic>
      <p:sp>
        <p:nvSpPr>
          <p:cNvPr id="8" name="TextBox 7"/>
          <p:cNvSpPr txBox="1"/>
          <p:nvPr/>
        </p:nvSpPr>
        <p:spPr>
          <a:xfrm>
            <a:off x="313820" y="1034474"/>
            <a:ext cx="3153280" cy="1754326"/>
          </a:xfrm>
          <a:prstGeom prst="rect">
            <a:avLst/>
          </a:prstGeom>
          <a:noFill/>
        </p:spPr>
        <p:txBody>
          <a:bodyPr wrap="square" rtlCol="0">
            <a:spAutoFit/>
          </a:bodyPr>
          <a:lstStyle/>
          <a:p>
            <a:pPr algn="ctr"/>
            <a:r>
              <a:rPr lang="en-IN" sz="3600" dirty="0">
                <a:solidFill>
                  <a:schemeClr val="bg1"/>
                </a:solidFill>
                <a:latin typeface="+mj-lt"/>
              </a:rPr>
              <a:t>How Are The Listings Priced?</a:t>
            </a:r>
            <a:endParaRPr lang="en-IN" sz="1100" dirty="0">
              <a:solidFill>
                <a:schemeClr val="bg1"/>
              </a:solidFill>
              <a:latin typeface="+mj-lt"/>
            </a:endParaRPr>
          </a:p>
        </p:txBody>
      </p:sp>
      <p:pic>
        <p:nvPicPr>
          <p:cNvPr id="9" name="Picture 8" descr="Related image">
            <a:extLst>
              <a:ext uri="{FF2B5EF4-FFF2-40B4-BE49-F238E27FC236}">
                <a16:creationId xmlns:a16="http://schemas.microsoft.com/office/drawing/2014/main" id="{6EEC0AEF-5D0B-4201-9942-B9DB6D0B2ACB}"/>
              </a:ext>
            </a:extLst>
          </p:cNvPr>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717398" y="-139557"/>
            <a:ext cx="1495182" cy="6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1835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138812"/>
          </a:xfrm>
          <a:prstGeom prst="rect">
            <a:avLst/>
          </a:prstGeom>
        </p:spPr>
      </p:pic>
      <p:sp>
        <p:nvSpPr>
          <p:cNvPr id="6" name="TextBox 5"/>
          <p:cNvSpPr txBox="1"/>
          <p:nvPr/>
        </p:nvSpPr>
        <p:spPr>
          <a:xfrm>
            <a:off x="2139308" y="1769187"/>
            <a:ext cx="5413398" cy="1600438"/>
          </a:xfrm>
          <a:prstGeom prst="rect">
            <a:avLst/>
          </a:prstGeom>
          <a:solidFill>
            <a:schemeClr val="tx1"/>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7" name="TextBox 6"/>
          <p:cNvSpPr txBox="1"/>
          <p:nvPr/>
        </p:nvSpPr>
        <p:spPr>
          <a:xfrm>
            <a:off x="6123167" y="1430761"/>
            <a:ext cx="2859077" cy="1754326"/>
          </a:xfrm>
          <a:prstGeom prst="rect">
            <a:avLst/>
          </a:prstGeom>
          <a:noFill/>
        </p:spPr>
        <p:txBody>
          <a:bodyPr wrap="square" rtlCol="0">
            <a:spAutoFit/>
          </a:bodyPr>
          <a:lstStyle/>
          <a:p>
            <a:pPr algn="ctr"/>
            <a:r>
              <a:rPr lang="en-IN" sz="3600" dirty="0">
                <a:solidFill>
                  <a:schemeClr val="bg1"/>
                </a:solidFill>
                <a:latin typeface="+mj-lt"/>
              </a:rPr>
              <a:t>Most Profitable Days</a:t>
            </a:r>
          </a:p>
        </p:txBody>
      </p:sp>
      <p:pic>
        <p:nvPicPr>
          <p:cNvPr id="8" name="Picture 7" descr="Related image">
            <a:extLst>
              <a:ext uri="{FF2B5EF4-FFF2-40B4-BE49-F238E27FC236}">
                <a16:creationId xmlns:a16="http://schemas.microsoft.com/office/drawing/2014/main" id="{6EEC0AEF-5D0B-4201-9942-B9DB6D0B2ACB}"/>
              </a:ext>
            </a:extLst>
          </p:cNvPr>
          <p:cNvPicPr>
            <a:picLocks noChangeAspect="1" noChangeArrowheads="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131937"/>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42E084F-48B2-48AA-9728-9FDCA7A9B742}"/>
              </a:ext>
            </a:extLst>
          </p:cNvPr>
          <p:cNvPicPr/>
          <p:nvPr/>
        </p:nvPicPr>
        <p:blipFill rotWithShape="1">
          <a:blip r:embed="rId5"/>
          <a:srcRect l="16944" t="37094" r="52658" b="25812"/>
          <a:stretch/>
        </p:blipFill>
        <p:spPr bwMode="auto">
          <a:xfrm>
            <a:off x="548014" y="865108"/>
            <a:ext cx="5555605" cy="3467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30786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138812"/>
          </a:xfrm>
          <a:prstGeom prst="rect">
            <a:avLst/>
          </a:prstGeom>
        </p:spPr>
      </p:pic>
      <p:sp>
        <p:nvSpPr>
          <p:cNvPr id="7" name="TextBox 6"/>
          <p:cNvSpPr txBox="1"/>
          <p:nvPr/>
        </p:nvSpPr>
        <p:spPr>
          <a:xfrm>
            <a:off x="2139308" y="1769187"/>
            <a:ext cx="5413398" cy="1600438"/>
          </a:xfrm>
          <a:prstGeom prst="rect">
            <a:avLst/>
          </a:prstGeom>
          <a:solidFill>
            <a:schemeClr val="tx1"/>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p:txBody>
      </p:sp>
      <p:sp>
        <p:nvSpPr>
          <p:cNvPr id="8" name="TextBox 7"/>
          <p:cNvSpPr txBox="1"/>
          <p:nvPr/>
        </p:nvSpPr>
        <p:spPr>
          <a:xfrm>
            <a:off x="5830784" y="1263132"/>
            <a:ext cx="3128389" cy="1754326"/>
          </a:xfrm>
          <a:prstGeom prst="rect">
            <a:avLst/>
          </a:prstGeom>
          <a:noFill/>
        </p:spPr>
        <p:txBody>
          <a:bodyPr wrap="square" rtlCol="0">
            <a:spAutoFit/>
          </a:bodyPr>
          <a:lstStyle/>
          <a:p>
            <a:pPr algn="ctr"/>
            <a:r>
              <a:rPr lang="en-IN" sz="3600" dirty="0">
                <a:solidFill>
                  <a:schemeClr val="bg1"/>
                </a:solidFill>
                <a:latin typeface="+mj-lt"/>
              </a:rPr>
              <a:t>Seasonality</a:t>
            </a:r>
          </a:p>
          <a:p>
            <a:pPr algn="ctr"/>
            <a:r>
              <a:rPr lang="en-IN" sz="3600" dirty="0">
                <a:solidFill>
                  <a:schemeClr val="bg1"/>
                </a:solidFill>
                <a:latin typeface="+mj-lt"/>
              </a:rPr>
              <a:t> In </a:t>
            </a:r>
          </a:p>
          <a:p>
            <a:pPr algn="ctr"/>
            <a:r>
              <a:rPr lang="en-IN" sz="3600" dirty="0">
                <a:solidFill>
                  <a:schemeClr val="bg1"/>
                </a:solidFill>
                <a:latin typeface="+mj-lt"/>
              </a:rPr>
              <a:t>Prices </a:t>
            </a:r>
          </a:p>
        </p:txBody>
      </p:sp>
      <p:pic>
        <p:nvPicPr>
          <p:cNvPr id="5" name="Picture 4">
            <a:extLst>
              <a:ext uri="{FF2B5EF4-FFF2-40B4-BE49-F238E27FC236}">
                <a16:creationId xmlns:a16="http://schemas.microsoft.com/office/drawing/2014/main" id="{096FBC3F-FFF0-4628-B54D-45CA95F34E00}"/>
              </a:ext>
            </a:extLst>
          </p:cNvPr>
          <p:cNvPicPr>
            <a:picLocks noChangeAspect="1"/>
          </p:cNvPicPr>
          <p:nvPr/>
        </p:nvPicPr>
        <p:blipFill rotWithShape="1">
          <a:blip r:embed="rId3"/>
          <a:srcRect t="5882"/>
          <a:stretch/>
        </p:blipFill>
        <p:spPr>
          <a:xfrm>
            <a:off x="273891" y="724395"/>
            <a:ext cx="5556893" cy="3936040"/>
          </a:xfrm>
          <a:prstGeom prst="rect">
            <a:avLst/>
          </a:prstGeom>
        </p:spPr>
      </p:pic>
      <p:pic>
        <p:nvPicPr>
          <p:cNvPr id="9" name="Picture 8" descr="Related image">
            <a:extLst>
              <a:ext uri="{FF2B5EF4-FFF2-40B4-BE49-F238E27FC236}">
                <a16:creationId xmlns:a16="http://schemas.microsoft.com/office/drawing/2014/main" id="{6EEC0AEF-5D0B-4201-9942-B9DB6D0B2ACB}"/>
              </a:ext>
            </a:extLst>
          </p:cNvPr>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131937"/>
            <a:ext cx="1495182" cy="6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852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138812"/>
          </a:xfrm>
          <a:prstGeom prst="rect">
            <a:avLst/>
          </a:prstGeom>
        </p:spPr>
      </p:pic>
      <p:sp>
        <p:nvSpPr>
          <p:cNvPr id="6" name="TextBox 5"/>
          <p:cNvSpPr txBox="1"/>
          <p:nvPr/>
        </p:nvSpPr>
        <p:spPr>
          <a:xfrm>
            <a:off x="2139308" y="1769187"/>
            <a:ext cx="5413398" cy="1600438"/>
          </a:xfrm>
          <a:prstGeom prst="rect">
            <a:avLst/>
          </a:prstGeom>
          <a:solidFill>
            <a:schemeClr val="tx1"/>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p:txBody>
      </p:sp>
      <p:pic>
        <p:nvPicPr>
          <p:cNvPr id="8" name="Picture 7" descr="Related image">
            <a:extLst>
              <a:ext uri="{FF2B5EF4-FFF2-40B4-BE49-F238E27FC236}">
                <a16:creationId xmlns:a16="http://schemas.microsoft.com/office/drawing/2014/main" id="{6EEC0AEF-5D0B-4201-9942-B9DB6D0B2ACB}"/>
              </a:ext>
            </a:extLst>
          </p:cNvPr>
          <p:cNvPicPr>
            <a:picLocks noChangeAspect="1" noChangeArrowheads="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131937"/>
            <a:ext cx="1495182" cy="670674"/>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Rplot.jpeg">
            <a:extLst>
              <a:ext uri="{FF2B5EF4-FFF2-40B4-BE49-F238E27FC236}">
                <a16:creationId xmlns:a16="http://schemas.microsoft.com/office/drawing/2014/main" id="{6871064C-0122-4B60-BA07-286250AC445D}"/>
              </a:ext>
            </a:extLst>
          </p:cNvPr>
          <p:cNvSpPr>
            <a:spLocks noChangeAspect="1" noChangeArrowheads="1"/>
          </p:cNvSpPr>
          <p:nvPr/>
        </p:nvSpPr>
        <p:spPr bwMode="auto">
          <a:xfrm>
            <a:off x="2552700" y="2419350"/>
            <a:ext cx="2171700" cy="217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1" name="Picture 10">
            <a:extLst>
              <a:ext uri="{FF2B5EF4-FFF2-40B4-BE49-F238E27FC236}">
                <a16:creationId xmlns:a16="http://schemas.microsoft.com/office/drawing/2014/main" id="{6CFE102E-587A-4086-934F-4DE7497B51F6}"/>
              </a:ext>
            </a:extLst>
          </p:cNvPr>
          <p:cNvPicPr>
            <a:picLocks noChangeAspect="1"/>
          </p:cNvPicPr>
          <p:nvPr/>
        </p:nvPicPr>
        <p:blipFill rotWithShape="1">
          <a:blip r:embed="rId5"/>
          <a:srcRect t="16519"/>
          <a:stretch/>
        </p:blipFill>
        <p:spPr>
          <a:xfrm>
            <a:off x="480061" y="731521"/>
            <a:ext cx="4838700" cy="3787140"/>
          </a:xfrm>
          <a:prstGeom prst="rect">
            <a:avLst/>
          </a:prstGeom>
        </p:spPr>
      </p:pic>
      <p:sp>
        <p:nvSpPr>
          <p:cNvPr id="12" name="TextBox 11">
            <a:extLst>
              <a:ext uri="{FF2B5EF4-FFF2-40B4-BE49-F238E27FC236}">
                <a16:creationId xmlns:a16="http://schemas.microsoft.com/office/drawing/2014/main" id="{CF469044-159E-4E32-B3F4-19EBDD819BD6}"/>
              </a:ext>
            </a:extLst>
          </p:cNvPr>
          <p:cNvSpPr txBox="1"/>
          <p:nvPr/>
        </p:nvSpPr>
        <p:spPr>
          <a:xfrm>
            <a:off x="5847562" y="1265188"/>
            <a:ext cx="2859077" cy="1754326"/>
          </a:xfrm>
          <a:prstGeom prst="rect">
            <a:avLst/>
          </a:prstGeom>
          <a:noFill/>
        </p:spPr>
        <p:txBody>
          <a:bodyPr wrap="square" rtlCol="0">
            <a:spAutoFit/>
          </a:bodyPr>
          <a:lstStyle/>
          <a:p>
            <a:pPr algn="ctr"/>
            <a:r>
              <a:rPr lang="en-IN" sz="3600" dirty="0">
                <a:solidFill>
                  <a:schemeClr val="bg1"/>
                </a:solidFill>
                <a:latin typeface="+mj-lt"/>
              </a:rPr>
              <a:t>Distribution of Review Scores Rating</a:t>
            </a:r>
          </a:p>
        </p:txBody>
      </p:sp>
    </p:spTree>
    <p:extLst>
      <p:ext uri="{BB962C8B-B14F-4D97-AF65-F5344CB8AC3E}">
        <p14:creationId xmlns:p14="http://schemas.microsoft.com/office/powerpoint/2010/main" val="1562046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DE8494-F801-4060-B2C4-E7E054772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138812"/>
          </a:xfrm>
          <a:prstGeom prst="rect">
            <a:avLst/>
          </a:prstGeom>
        </p:spPr>
      </p:pic>
      <p:sp>
        <p:nvSpPr>
          <p:cNvPr id="5" name="TextBox 4"/>
          <p:cNvSpPr txBox="1"/>
          <p:nvPr/>
        </p:nvSpPr>
        <p:spPr>
          <a:xfrm>
            <a:off x="5406228" y="1505553"/>
            <a:ext cx="3586013" cy="1754326"/>
          </a:xfrm>
          <a:prstGeom prst="rect">
            <a:avLst/>
          </a:prstGeom>
          <a:solidFill>
            <a:schemeClr val="tx1"/>
          </a:solidFill>
        </p:spPr>
        <p:txBody>
          <a:bodyPr wrap="square" rtlCol="0">
            <a:spAutoFit/>
          </a:bodyPr>
          <a:lstStyle/>
          <a:p>
            <a:pPr algn="ctr"/>
            <a:r>
              <a:rPr lang="en-IN" sz="3600" dirty="0">
                <a:solidFill>
                  <a:schemeClr val="bg1"/>
                </a:solidFill>
                <a:latin typeface="+mj-lt"/>
              </a:rPr>
              <a:t>20 Must    </a:t>
            </a:r>
          </a:p>
          <a:p>
            <a:pPr algn="ctr"/>
            <a:r>
              <a:rPr lang="en-IN" sz="3600" dirty="0">
                <a:solidFill>
                  <a:schemeClr val="bg1"/>
                </a:solidFill>
                <a:latin typeface="+mj-lt"/>
              </a:rPr>
              <a:t>  Have</a:t>
            </a:r>
          </a:p>
          <a:p>
            <a:pPr algn="ctr"/>
            <a:r>
              <a:rPr lang="en-IN" sz="3600" dirty="0">
                <a:solidFill>
                  <a:schemeClr val="bg1"/>
                </a:solidFill>
                <a:latin typeface="+mj-lt"/>
              </a:rPr>
              <a:t> Amenities</a:t>
            </a:r>
          </a:p>
        </p:txBody>
      </p:sp>
      <p:pic>
        <p:nvPicPr>
          <p:cNvPr id="4" name="Picture 3">
            <a:extLst>
              <a:ext uri="{FF2B5EF4-FFF2-40B4-BE49-F238E27FC236}">
                <a16:creationId xmlns:a16="http://schemas.microsoft.com/office/drawing/2014/main" id="{7FCEEFD8-4E75-4CB6-A6D7-D73B6A87B881}"/>
              </a:ext>
            </a:extLst>
          </p:cNvPr>
          <p:cNvPicPr>
            <a:picLocks noChangeAspect="1"/>
          </p:cNvPicPr>
          <p:nvPr/>
        </p:nvPicPr>
        <p:blipFill>
          <a:blip r:embed="rId3"/>
          <a:stretch>
            <a:fillRect/>
          </a:stretch>
        </p:blipFill>
        <p:spPr>
          <a:xfrm>
            <a:off x="282336" y="486727"/>
            <a:ext cx="5123892" cy="4363478"/>
          </a:xfrm>
          <a:prstGeom prst="rect">
            <a:avLst/>
          </a:prstGeom>
        </p:spPr>
      </p:pic>
      <p:pic>
        <p:nvPicPr>
          <p:cNvPr id="6" name="Picture 5" descr="Related image">
            <a:extLst>
              <a:ext uri="{FF2B5EF4-FFF2-40B4-BE49-F238E27FC236}">
                <a16:creationId xmlns:a16="http://schemas.microsoft.com/office/drawing/2014/main" id="{6EEC0AEF-5D0B-4201-9942-B9DB6D0B2ACB}"/>
              </a:ext>
            </a:extLst>
          </p:cNvPr>
          <p:cNvPicPr>
            <a:picLocks noChangeAspect="1" noChangeArrowheads="1"/>
          </p:cNvPicPr>
          <p:nvPr/>
        </p:nvPicPr>
        <p:blipFill>
          <a:blip r:embed="rId4" cstate="print">
            <a:duotone>
              <a:prstClr val="black"/>
              <a:schemeClr val="bg1">
                <a:tint val="45000"/>
                <a:satMod val="400000"/>
              </a:schemeClr>
            </a:duotone>
            <a:extLst>
              <a:ext uri="{BEBA8EAE-BF5A-486C-A8C5-ECC9F3942E4B}">
                <a14:imgProps xmlns:a14="http://schemas.microsoft.com/office/drawing/2010/main">
                  <a14:imgLayer r:embed="rId5">
                    <a14:imgEffect>
                      <a14:colorTemperature colorTemp="4833"/>
                    </a14:imgEffect>
                    <a14:imgEffect>
                      <a14:saturation sat="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50715" y="-147112"/>
            <a:ext cx="1495182" cy="6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73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AA74-1D5D-44D7-996D-C111742B8947}"/>
              </a:ext>
            </a:extLst>
          </p:cNvPr>
          <p:cNvSpPr>
            <a:spLocks noGrp="1"/>
          </p:cNvSpPr>
          <p:nvPr>
            <p:ph type="title"/>
          </p:nvPr>
        </p:nvSpPr>
        <p:spPr>
          <a:xfrm>
            <a:off x="240816" y="367053"/>
            <a:ext cx="8520600" cy="611142"/>
          </a:xfrm>
        </p:spPr>
        <p:txBody>
          <a:bodyPr/>
          <a:lstStyle/>
          <a:p>
            <a:r>
              <a:rPr lang="en-IN" sz="3800" dirty="0">
                <a:solidFill>
                  <a:schemeClr val="tx2"/>
                </a:solidFill>
                <a:latin typeface="+mj-lt"/>
              </a:rPr>
              <a:t>Feature Selection</a:t>
            </a:r>
          </a:p>
        </p:txBody>
      </p:sp>
      <p:sp>
        <p:nvSpPr>
          <p:cNvPr id="3" name="TextBox 2">
            <a:extLst>
              <a:ext uri="{FF2B5EF4-FFF2-40B4-BE49-F238E27FC236}">
                <a16:creationId xmlns:a16="http://schemas.microsoft.com/office/drawing/2014/main" id="{EE5EF08B-042D-41A3-9DC9-52F6517C81DF}"/>
              </a:ext>
            </a:extLst>
          </p:cNvPr>
          <p:cNvSpPr txBox="1"/>
          <p:nvPr/>
        </p:nvSpPr>
        <p:spPr>
          <a:xfrm>
            <a:off x="130331" y="1411391"/>
            <a:ext cx="852060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EEEEEE"/>
                </a:solidFill>
                <a:effectLst/>
                <a:uLnTx/>
                <a:uFillTx/>
                <a:latin typeface="+mj-lt"/>
                <a:cs typeface="Arial"/>
                <a:sym typeface="Arial"/>
              </a:rPr>
              <a:t>The features selected for the model are the those variables which work best for the model.</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EEEEEE"/>
                </a:solidFill>
                <a:effectLst/>
                <a:uLnTx/>
                <a:uFillTx/>
                <a:latin typeface="+mj-lt"/>
                <a:cs typeface="Arial"/>
                <a:sym typeface="Arial"/>
              </a:rPr>
              <a:t> </a:t>
            </a:r>
          </a:p>
        </p:txBody>
      </p:sp>
      <p:pic>
        <p:nvPicPr>
          <p:cNvPr id="4" name="Picture 3" descr="Related image">
            <a:extLst>
              <a:ext uri="{FF2B5EF4-FFF2-40B4-BE49-F238E27FC236}">
                <a16:creationId xmlns:a16="http://schemas.microsoft.com/office/drawing/2014/main" id="{1C344445-CA28-496D-895F-FFBCC86947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2361" y="-27817"/>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2CCED14-E276-4797-8C6B-8D0CFCC53193}"/>
              </a:ext>
            </a:extLst>
          </p:cNvPr>
          <p:cNvPicPr>
            <a:picLocks noChangeAspect="1"/>
          </p:cNvPicPr>
          <p:nvPr/>
        </p:nvPicPr>
        <p:blipFill>
          <a:blip r:embed="rId5"/>
          <a:stretch>
            <a:fillRect/>
          </a:stretch>
        </p:blipFill>
        <p:spPr>
          <a:xfrm>
            <a:off x="240816" y="2278182"/>
            <a:ext cx="348632" cy="348632"/>
          </a:xfrm>
          <a:prstGeom prst="rect">
            <a:avLst/>
          </a:prstGeom>
        </p:spPr>
      </p:pic>
      <p:pic>
        <p:nvPicPr>
          <p:cNvPr id="10" name="Picture 9">
            <a:extLst>
              <a:ext uri="{FF2B5EF4-FFF2-40B4-BE49-F238E27FC236}">
                <a16:creationId xmlns:a16="http://schemas.microsoft.com/office/drawing/2014/main" id="{A377CDB9-5CBD-4E8D-AF7A-A11362E6CC16}"/>
              </a:ext>
            </a:extLst>
          </p:cNvPr>
          <p:cNvPicPr>
            <a:picLocks noChangeAspect="1"/>
          </p:cNvPicPr>
          <p:nvPr/>
        </p:nvPicPr>
        <p:blipFill>
          <a:blip r:embed="rId6"/>
          <a:stretch>
            <a:fillRect/>
          </a:stretch>
        </p:blipFill>
        <p:spPr>
          <a:xfrm>
            <a:off x="5335259" y="2220551"/>
            <a:ext cx="517541" cy="517541"/>
          </a:xfrm>
          <a:prstGeom prst="rect">
            <a:avLst/>
          </a:prstGeom>
        </p:spPr>
      </p:pic>
      <p:sp>
        <p:nvSpPr>
          <p:cNvPr id="11" name="TextBox 10">
            <a:extLst>
              <a:ext uri="{FF2B5EF4-FFF2-40B4-BE49-F238E27FC236}">
                <a16:creationId xmlns:a16="http://schemas.microsoft.com/office/drawing/2014/main" id="{BD67116D-09A7-4F2A-B4D1-AAFF14662C05}"/>
              </a:ext>
            </a:extLst>
          </p:cNvPr>
          <p:cNvSpPr txBox="1"/>
          <p:nvPr/>
        </p:nvSpPr>
        <p:spPr>
          <a:xfrm>
            <a:off x="798053" y="2223100"/>
            <a:ext cx="29774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EEEEEE"/>
                </a:solidFill>
                <a:effectLst/>
                <a:uLnTx/>
                <a:uFillTx/>
                <a:latin typeface="+mj-lt"/>
                <a:cs typeface="Arial"/>
                <a:sym typeface="Arial"/>
              </a:rPr>
              <a:t>Information Value</a:t>
            </a:r>
          </a:p>
        </p:txBody>
      </p:sp>
      <p:sp>
        <p:nvSpPr>
          <p:cNvPr id="12" name="TextBox 11">
            <a:extLst>
              <a:ext uri="{FF2B5EF4-FFF2-40B4-BE49-F238E27FC236}">
                <a16:creationId xmlns:a16="http://schemas.microsoft.com/office/drawing/2014/main" id="{B6A174E5-55A0-4B0C-B2CC-B242E9212D48}"/>
              </a:ext>
            </a:extLst>
          </p:cNvPr>
          <p:cNvSpPr txBox="1"/>
          <p:nvPr/>
        </p:nvSpPr>
        <p:spPr>
          <a:xfrm>
            <a:off x="5977192" y="2190327"/>
            <a:ext cx="228222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0" i="0" u="none" strike="noStrike" kern="0" cap="none" spc="0" normalizeH="0" baseline="0" noProof="0" dirty="0">
                <a:ln>
                  <a:noFill/>
                </a:ln>
                <a:solidFill>
                  <a:srgbClr val="EEEEEE"/>
                </a:solidFill>
                <a:effectLst/>
                <a:uLnTx/>
                <a:uFillTx/>
                <a:latin typeface="+mj-lt"/>
                <a:cs typeface="Arial"/>
                <a:sym typeface="Arial"/>
              </a:rPr>
              <a:t>Data Analysis</a:t>
            </a:r>
            <a:endParaRPr kumimoji="0" lang="en-IN" sz="2000" b="0" i="0" u="none" strike="noStrike" kern="0" cap="none" spc="0" normalizeH="0" baseline="0" noProof="0" dirty="0">
              <a:ln>
                <a:noFill/>
              </a:ln>
              <a:solidFill>
                <a:srgbClr val="000000"/>
              </a:solidFill>
              <a:effectLst/>
              <a:uLnTx/>
              <a:uFillTx/>
              <a:latin typeface="+mj-lt"/>
              <a:cs typeface="Arial"/>
              <a:sym typeface="Arial"/>
            </a:endParaRPr>
          </a:p>
        </p:txBody>
      </p:sp>
      <p:pic>
        <p:nvPicPr>
          <p:cNvPr id="13" name="Picture 12">
            <a:extLst>
              <a:ext uri="{FF2B5EF4-FFF2-40B4-BE49-F238E27FC236}">
                <a16:creationId xmlns:a16="http://schemas.microsoft.com/office/drawing/2014/main" id="{E4FB7DFA-896F-4B78-8739-B229ABE363F3}"/>
              </a:ext>
            </a:extLst>
          </p:cNvPr>
          <p:cNvPicPr>
            <a:picLocks noChangeAspect="1"/>
          </p:cNvPicPr>
          <p:nvPr/>
        </p:nvPicPr>
        <p:blipFill rotWithShape="1">
          <a:blip r:embed="rId7"/>
          <a:srcRect l="20953" t="46189" r="52857" b="34434"/>
          <a:stretch/>
        </p:blipFill>
        <p:spPr>
          <a:xfrm flipV="1">
            <a:off x="181429" y="1109811"/>
            <a:ext cx="4210716" cy="54033"/>
          </a:xfrm>
          <a:prstGeom prst="rect">
            <a:avLst/>
          </a:prstGeom>
        </p:spPr>
      </p:pic>
      <p:sp>
        <p:nvSpPr>
          <p:cNvPr id="5" name="TextBox 4">
            <a:extLst>
              <a:ext uri="{FF2B5EF4-FFF2-40B4-BE49-F238E27FC236}">
                <a16:creationId xmlns:a16="http://schemas.microsoft.com/office/drawing/2014/main" id="{CE6730ED-500A-4AE3-964C-6F2356CBC5BE}"/>
              </a:ext>
            </a:extLst>
          </p:cNvPr>
          <p:cNvSpPr txBox="1"/>
          <p:nvPr/>
        </p:nvSpPr>
        <p:spPr>
          <a:xfrm>
            <a:off x="798053" y="2653848"/>
            <a:ext cx="2721935"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EEEEEE"/>
                </a:solidFill>
                <a:effectLst/>
                <a:uLnTx/>
                <a:uFillTx/>
                <a:latin typeface="+mj-lt"/>
                <a:cs typeface="Arial"/>
                <a:sym typeface="Arial"/>
              </a:rPr>
              <a:t>Provides a good measure of how well independent variables are able to distinguish between binary target variable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500" b="0" i="0" u="none" strike="noStrike" kern="0" cap="none" spc="0" normalizeH="0" baseline="0" noProof="0" dirty="0">
              <a:ln>
                <a:noFill/>
              </a:ln>
              <a:solidFill>
                <a:srgbClr val="EEEEEE"/>
              </a:solidFill>
              <a:effectLst/>
              <a:uLnTx/>
              <a:uFillTx/>
              <a:latin typeface="+mj-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500" b="0" i="0" u="none" strike="noStrike" kern="0" cap="none" spc="0" normalizeH="0" baseline="0" noProof="0" dirty="0">
              <a:ln>
                <a:noFill/>
              </a:ln>
              <a:solidFill>
                <a:srgbClr val="EEEEEE"/>
              </a:solidFill>
              <a:effectLst/>
              <a:uLnTx/>
              <a:uFillTx/>
              <a:latin typeface="+mj-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EEEEEE"/>
                </a:solidFill>
                <a:effectLst/>
                <a:uLnTx/>
                <a:uFillTx/>
                <a:latin typeface="+mj-lt"/>
                <a:cs typeface="Arial"/>
                <a:sym typeface="Arial"/>
              </a:rPr>
              <a:t>Helps to rank variables on the basis of their importance</a:t>
            </a:r>
            <a:endParaRPr kumimoji="0" lang="en-IN" sz="1500" b="0" i="0" u="none" strike="noStrike" kern="0" cap="none" spc="0" normalizeH="0" baseline="0" noProof="0" dirty="0">
              <a:ln>
                <a:noFill/>
              </a:ln>
              <a:solidFill>
                <a:srgbClr val="EEEEEE"/>
              </a:solidFill>
              <a:effectLst/>
              <a:uLnTx/>
              <a:uFillTx/>
              <a:latin typeface="+mj-lt"/>
              <a:cs typeface="Arial"/>
              <a:sym typeface="Arial"/>
            </a:endParaRPr>
          </a:p>
        </p:txBody>
      </p:sp>
      <p:sp>
        <p:nvSpPr>
          <p:cNvPr id="9" name="TextBox 8">
            <a:extLst>
              <a:ext uri="{FF2B5EF4-FFF2-40B4-BE49-F238E27FC236}">
                <a16:creationId xmlns:a16="http://schemas.microsoft.com/office/drawing/2014/main" id="{834E5202-566A-4332-9D69-5653F58EF803}"/>
              </a:ext>
            </a:extLst>
          </p:cNvPr>
          <p:cNvSpPr txBox="1"/>
          <p:nvPr/>
        </p:nvSpPr>
        <p:spPr>
          <a:xfrm>
            <a:off x="5957165" y="2653848"/>
            <a:ext cx="238878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500" b="0" i="0" u="none" strike="noStrike" kern="0" cap="none" spc="0" normalizeH="0" baseline="0" noProof="0" dirty="0">
                <a:ln>
                  <a:noFill/>
                </a:ln>
                <a:solidFill>
                  <a:srgbClr val="EEEEEE"/>
                </a:solidFill>
                <a:effectLst/>
                <a:uLnTx/>
                <a:uFillTx/>
                <a:latin typeface="+mj-lt"/>
                <a:cs typeface="Arial"/>
                <a:sym typeface="Arial"/>
              </a:rPr>
              <a:t>Plotting the independent variables with target variable and observing the distribution of listings</a:t>
            </a:r>
          </a:p>
        </p:txBody>
      </p:sp>
    </p:spTree>
    <p:extLst>
      <p:ext uri="{BB962C8B-B14F-4D97-AF65-F5344CB8AC3E}">
        <p14:creationId xmlns:p14="http://schemas.microsoft.com/office/powerpoint/2010/main" val="1014950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A5416BD-61A3-44E5-A35C-C011AD14449C}"/>
              </a:ext>
            </a:extLst>
          </p:cNvPr>
          <p:cNvSpPr>
            <a:spLocks noGrp="1"/>
          </p:cNvSpPr>
          <p:nvPr>
            <p:ph type="title"/>
          </p:nvPr>
        </p:nvSpPr>
        <p:spPr>
          <a:xfrm>
            <a:off x="240816" y="367053"/>
            <a:ext cx="8520600" cy="611142"/>
          </a:xfrm>
        </p:spPr>
        <p:txBody>
          <a:bodyPr/>
          <a:lstStyle/>
          <a:p>
            <a:r>
              <a:rPr lang="en-IN" sz="3800" dirty="0">
                <a:solidFill>
                  <a:schemeClr val="tx1"/>
                </a:solidFill>
                <a:latin typeface="+mj-lt"/>
              </a:rPr>
              <a:t>Feature Selection</a:t>
            </a:r>
          </a:p>
        </p:txBody>
      </p:sp>
      <p:pic>
        <p:nvPicPr>
          <p:cNvPr id="5" name="Picture 4">
            <a:extLst>
              <a:ext uri="{FF2B5EF4-FFF2-40B4-BE49-F238E27FC236}">
                <a16:creationId xmlns:a16="http://schemas.microsoft.com/office/drawing/2014/main" id="{BAF92210-4EA0-48EA-BF86-1475BDDEED07}"/>
              </a:ext>
            </a:extLst>
          </p:cNvPr>
          <p:cNvPicPr>
            <a:picLocks noChangeAspect="1"/>
          </p:cNvPicPr>
          <p:nvPr/>
        </p:nvPicPr>
        <p:blipFill rotWithShape="1">
          <a:blip r:embed="rId2"/>
          <a:srcRect l="20953" t="46189" r="52857" b="34434"/>
          <a:stretch/>
        </p:blipFill>
        <p:spPr>
          <a:xfrm flipV="1">
            <a:off x="181429" y="1046016"/>
            <a:ext cx="4210716" cy="54033"/>
          </a:xfrm>
          <a:prstGeom prst="rect">
            <a:avLst/>
          </a:prstGeom>
        </p:spPr>
      </p:pic>
      <p:sp>
        <p:nvSpPr>
          <p:cNvPr id="16" name="Rectangle 15">
            <a:extLst>
              <a:ext uri="{FF2B5EF4-FFF2-40B4-BE49-F238E27FC236}">
                <a16:creationId xmlns:a16="http://schemas.microsoft.com/office/drawing/2014/main" id="{C4FB2A90-6367-4335-8BF1-491C3CF97174}"/>
              </a:ext>
            </a:extLst>
          </p:cNvPr>
          <p:cNvSpPr/>
          <p:nvPr/>
        </p:nvSpPr>
        <p:spPr>
          <a:xfrm>
            <a:off x="641309" y="1306343"/>
            <a:ext cx="202018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Require Guest Picture</a:t>
            </a:r>
          </a:p>
        </p:txBody>
      </p:sp>
      <p:sp>
        <p:nvSpPr>
          <p:cNvPr id="17" name="Rectangle 16">
            <a:extLst>
              <a:ext uri="{FF2B5EF4-FFF2-40B4-BE49-F238E27FC236}">
                <a16:creationId xmlns:a16="http://schemas.microsoft.com/office/drawing/2014/main" id="{EDB1F9DC-B42A-46BD-82A1-E7FC96741DB0}"/>
              </a:ext>
            </a:extLst>
          </p:cNvPr>
          <p:cNvSpPr/>
          <p:nvPr/>
        </p:nvSpPr>
        <p:spPr>
          <a:xfrm>
            <a:off x="772444" y="1662962"/>
            <a:ext cx="175791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Hosting Duration</a:t>
            </a:r>
          </a:p>
        </p:txBody>
      </p:sp>
      <p:sp>
        <p:nvSpPr>
          <p:cNvPr id="18" name="Rectangle 17">
            <a:extLst>
              <a:ext uri="{FF2B5EF4-FFF2-40B4-BE49-F238E27FC236}">
                <a16:creationId xmlns:a16="http://schemas.microsoft.com/office/drawing/2014/main" id="{41D16BC0-D0F8-46A4-B282-DC0821128492}"/>
              </a:ext>
            </a:extLst>
          </p:cNvPr>
          <p:cNvSpPr/>
          <p:nvPr/>
        </p:nvSpPr>
        <p:spPr>
          <a:xfrm>
            <a:off x="5414632" y="1348152"/>
            <a:ext cx="2831804" cy="2632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Require Guest Phone Verification</a:t>
            </a:r>
          </a:p>
        </p:txBody>
      </p:sp>
      <p:sp>
        <p:nvSpPr>
          <p:cNvPr id="19" name="Rectangle 18">
            <a:extLst>
              <a:ext uri="{FF2B5EF4-FFF2-40B4-BE49-F238E27FC236}">
                <a16:creationId xmlns:a16="http://schemas.microsoft.com/office/drawing/2014/main" id="{44ECC7A9-F620-41B6-9FC7-B91441E3475A}"/>
              </a:ext>
            </a:extLst>
          </p:cNvPr>
          <p:cNvSpPr/>
          <p:nvPr/>
        </p:nvSpPr>
        <p:spPr>
          <a:xfrm>
            <a:off x="799468" y="3704211"/>
            <a:ext cx="1658679"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Review Scr Value</a:t>
            </a:r>
          </a:p>
        </p:txBody>
      </p:sp>
      <p:sp>
        <p:nvSpPr>
          <p:cNvPr id="20" name="Rectangle 19">
            <a:extLst>
              <a:ext uri="{FF2B5EF4-FFF2-40B4-BE49-F238E27FC236}">
                <a16:creationId xmlns:a16="http://schemas.microsoft.com/office/drawing/2014/main" id="{23B3D0E3-6EF7-41E9-A243-3B868508BAA2}"/>
              </a:ext>
            </a:extLst>
          </p:cNvPr>
          <p:cNvSpPr/>
          <p:nvPr/>
        </p:nvSpPr>
        <p:spPr>
          <a:xfrm>
            <a:off x="5925879" y="3045521"/>
            <a:ext cx="1704754"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Review Scr Clean</a:t>
            </a:r>
          </a:p>
        </p:txBody>
      </p:sp>
      <p:sp>
        <p:nvSpPr>
          <p:cNvPr id="21" name="Rectangle 20">
            <a:extLst>
              <a:ext uri="{FF2B5EF4-FFF2-40B4-BE49-F238E27FC236}">
                <a16:creationId xmlns:a16="http://schemas.microsoft.com/office/drawing/2014/main" id="{25C21CF1-8A2A-4F84-866A-E57081979824}"/>
              </a:ext>
            </a:extLst>
          </p:cNvPr>
          <p:cNvSpPr/>
          <p:nvPr/>
        </p:nvSpPr>
        <p:spPr>
          <a:xfrm>
            <a:off x="5837274" y="1690170"/>
            <a:ext cx="202018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Host Listings Count</a:t>
            </a:r>
          </a:p>
        </p:txBody>
      </p:sp>
      <p:sp>
        <p:nvSpPr>
          <p:cNvPr id="22" name="Rectangle 21">
            <a:extLst>
              <a:ext uri="{FF2B5EF4-FFF2-40B4-BE49-F238E27FC236}">
                <a16:creationId xmlns:a16="http://schemas.microsoft.com/office/drawing/2014/main" id="{C8EC9DF7-AE27-4F37-9745-94EF07C20B28}"/>
              </a:ext>
            </a:extLst>
          </p:cNvPr>
          <p:cNvSpPr/>
          <p:nvPr/>
        </p:nvSpPr>
        <p:spPr>
          <a:xfrm>
            <a:off x="660989" y="4025403"/>
            <a:ext cx="202018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Cancellation Policy</a:t>
            </a:r>
          </a:p>
        </p:txBody>
      </p:sp>
      <p:sp>
        <p:nvSpPr>
          <p:cNvPr id="23" name="Rectangle 22">
            <a:extLst>
              <a:ext uri="{FF2B5EF4-FFF2-40B4-BE49-F238E27FC236}">
                <a16:creationId xmlns:a16="http://schemas.microsoft.com/office/drawing/2014/main" id="{15DC9E28-B877-4D58-988C-1A497AE8C144}"/>
              </a:ext>
            </a:extLst>
          </p:cNvPr>
          <p:cNvSpPr/>
          <p:nvPr/>
        </p:nvSpPr>
        <p:spPr>
          <a:xfrm>
            <a:off x="441062" y="3057341"/>
            <a:ext cx="2420679"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Review Scr Communication</a:t>
            </a:r>
          </a:p>
        </p:txBody>
      </p:sp>
      <p:sp>
        <p:nvSpPr>
          <p:cNvPr id="24" name="Rectangle 23">
            <a:extLst>
              <a:ext uri="{FF2B5EF4-FFF2-40B4-BE49-F238E27FC236}">
                <a16:creationId xmlns:a16="http://schemas.microsoft.com/office/drawing/2014/main" id="{5553FAC2-C404-4AEA-BC1C-9C6544C9F814}"/>
              </a:ext>
            </a:extLst>
          </p:cNvPr>
          <p:cNvSpPr/>
          <p:nvPr/>
        </p:nvSpPr>
        <p:spPr>
          <a:xfrm>
            <a:off x="6197009" y="4366655"/>
            <a:ext cx="1438940"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Bedrooms</a:t>
            </a:r>
          </a:p>
        </p:txBody>
      </p:sp>
      <p:sp>
        <p:nvSpPr>
          <p:cNvPr id="25" name="Rectangle 24">
            <a:extLst>
              <a:ext uri="{FF2B5EF4-FFF2-40B4-BE49-F238E27FC236}">
                <a16:creationId xmlns:a16="http://schemas.microsoft.com/office/drawing/2014/main" id="{BFD2CC9C-D8CA-4FA8-A12B-03614211795D}"/>
              </a:ext>
            </a:extLst>
          </p:cNvPr>
          <p:cNvSpPr/>
          <p:nvPr/>
        </p:nvSpPr>
        <p:spPr>
          <a:xfrm>
            <a:off x="641309" y="2013265"/>
            <a:ext cx="202018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Review Scr Accuracy</a:t>
            </a:r>
          </a:p>
        </p:txBody>
      </p:sp>
      <p:sp>
        <p:nvSpPr>
          <p:cNvPr id="26" name="Rectangle 25">
            <a:extLst>
              <a:ext uri="{FF2B5EF4-FFF2-40B4-BE49-F238E27FC236}">
                <a16:creationId xmlns:a16="http://schemas.microsoft.com/office/drawing/2014/main" id="{B45A7A72-E03B-4B65-BE2A-81E380C6AF9F}"/>
              </a:ext>
            </a:extLst>
          </p:cNvPr>
          <p:cNvSpPr/>
          <p:nvPr/>
        </p:nvSpPr>
        <p:spPr>
          <a:xfrm>
            <a:off x="5906386" y="2695233"/>
            <a:ext cx="202018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Review Scr Location</a:t>
            </a:r>
          </a:p>
        </p:txBody>
      </p:sp>
      <p:sp>
        <p:nvSpPr>
          <p:cNvPr id="27" name="Rectangle 26">
            <a:extLst>
              <a:ext uri="{FF2B5EF4-FFF2-40B4-BE49-F238E27FC236}">
                <a16:creationId xmlns:a16="http://schemas.microsoft.com/office/drawing/2014/main" id="{514B722A-6AC2-4339-9F2B-14CD60E2AD08}"/>
              </a:ext>
            </a:extLst>
          </p:cNvPr>
          <p:cNvSpPr/>
          <p:nvPr/>
        </p:nvSpPr>
        <p:spPr>
          <a:xfrm>
            <a:off x="772444" y="2361529"/>
            <a:ext cx="1712728"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Bathrooms</a:t>
            </a:r>
          </a:p>
        </p:txBody>
      </p:sp>
      <p:sp>
        <p:nvSpPr>
          <p:cNvPr id="28" name="Rectangle 27">
            <a:extLst>
              <a:ext uri="{FF2B5EF4-FFF2-40B4-BE49-F238E27FC236}">
                <a16:creationId xmlns:a16="http://schemas.microsoft.com/office/drawing/2014/main" id="{72AA9F15-23DA-497D-A61F-5371F0A15AB6}"/>
              </a:ext>
            </a:extLst>
          </p:cNvPr>
          <p:cNvSpPr/>
          <p:nvPr/>
        </p:nvSpPr>
        <p:spPr>
          <a:xfrm>
            <a:off x="900476" y="4366655"/>
            <a:ext cx="1456661"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Accommodates</a:t>
            </a:r>
          </a:p>
        </p:txBody>
      </p:sp>
      <p:sp>
        <p:nvSpPr>
          <p:cNvPr id="29" name="Rectangle 28">
            <a:extLst>
              <a:ext uri="{FF2B5EF4-FFF2-40B4-BE49-F238E27FC236}">
                <a16:creationId xmlns:a16="http://schemas.microsoft.com/office/drawing/2014/main" id="{8C78DF71-AE63-4610-9814-95016712E09C}"/>
              </a:ext>
            </a:extLst>
          </p:cNvPr>
          <p:cNvSpPr/>
          <p:nvPr/>
        </p:nvSpPr>
        <p:spPr>
          <a:xfrm>
            <a:off x="5837274" y="2351317"/>
            <a:ext cx="202018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Host Local</a:t>
            </a:r>
          </a:p>
        </p:txBody>
      </p:sp>
      <p:sp>
        <p:nvSpPr>
          <p:cNvPr id="30" name="Rectangle 29">
            <a:extLst>
              <a:ext uri="{FF2B5EF4-FFF2-40B4-BE49-F238E27FC236}">
                <a16:creationId xmlns:a16="http://schemas.microsoft.com/office/drawing/2014/main" id="{FE220F21-117A-4CE8-898F-29DCD2E7EB8F}"/>
              </a:ext>
            </a:extLst>
          </p:cNvPr>
          <p:cNvSpPr/>
          <p:nvPr/>
        </p:nvSpPr>
        <p:spPr>
          <a:xfrm>
            <a:off x="641309" y="2710663"/>
            <a:ext cx="202018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Review Scr Check-in</a:t>
            </a:r>
          </a:p>
        </p:txBody>
      </p:sp>
      <p:sp>
        <p:nvSpPr>
          <p:cNvPr id="31" name="Rectangle 30">
            <a:extLst>
              <a:ext uri="{FF2B5EF4-FFF2-40B4-BE49-F238E27FC236}">
                <a16:creationId xmlns:a16="http://schemas.microsoft.com/office/drawing/2014/main" id="{5D79057E-4600-4634-A7A8-FDF27C69F109}"/>
              </a:ext>
            </a:extLst>
          </p:cNvPr>
          <p:cNvSpPr/>
          <p:nvPr/>
        </p:nvSpPr>
        <p:spPr>
          <a:xfrm>
            <a:off x="5837274" y="3377829"/>
            <a:ext cx="202018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Neighbourhood Group</a:t>
            </a:r>
          </a:p>
        </p:txBody>
      </p:sp>
      <p:sp>
        <p:nvSpPr>
          <p:cNvPr id="32" name="Rectangle 31">
            <a:extLst>
              <a:ext uri="{FF2B5EF4-FFF2-40B4-BE49-F238E27FC236}">
                <a16:creationId xmlns:a16="http://schemas.microsoft.com/office/drawing/2014/main" id="{A14230D4-7605-4C92-81CE-68EFA7435DA9}"/>
              </a:ext>
            </a:extLst>
          </p:cNvPr>
          <p:cNvSpPr/>
          <p:nvPr/>
        </p:nvSpPr>
        <p:spPr>
          <a:xfrm>
            <a:off x="6002079" y="4040080"/>
            <a:ext cx="1676400"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Price Per Person</a:t>
            </a:r>
          </a:p>
        </p:txBody>
      </p:sp>
      <p:sp>
        <p:nvSpPr>
          <p:cNvPr id="33" name="Rectangle 32">
            <a:extLst>
              <a:ext uri="{FF2B5EF4-FFF2-40B4-BE49-F238E27FC236}">
                <a16:creationId xmlns:a16="http://schemas.microsoft.com/office/drawing/2014/main" id="{D465BD39-373C-48BB-9853-C9FDE6BFD51D}"/>
              </a:ext>
            </a:extLst>
          </p:cNvPr>
          <p:cNvSpPr/>
          <p:nvPr/>
        </p:nvSpPr>
        <p:spPr>
          <a:xfrm>
            <a:off x="5830186" y="3721745"/>
            <a:ext cx="2020186"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Review Scr Rating</a:t>
            </a:r>
          </a:p>
        </p:txBody>
      </p:sp>
      <p:sp>
        <p:nvSpPr>
          <p:cNvPr id="34" name="Rectangle 33">
            <a:extLst>
              <a:ext uri="{FF2B5EF4-FFF2-40B4-BE49-F238E27FC236}">
                <a16:creationId xmlns:a16="http://schemas.microsoft.com/office/drawing/2014/main" id="{AFFD4FF0-7C48-430D-872C-8AF28C5B2D8F}"/>
              </a:ext>
            </a:extLst>
          </p:cNvPr>
          <p:cNvSpPr/>
          <p:nvPr/>
        </p:nvSpPr>
        <p:spPr>
          <a:xfrm>
            <a:off x="1103121" y="3369295"/>
            <a:ext cx="943651" cy="2537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Price</a:t>
            </a:r>
          </a:p>
        </p:txBody>
      </p:sp>
      <p:sp>
        <p:nvSpPr>
          <p:cNvPr id="35" name="Rectangle 34">
            <a:extLst>
              <a:ext uri="{FF2B5EF4-FFF2-40B4-BE49-F238E27FC236}">
                <a16:creationId xmlns:a16="http://schemas.microsoft.com/office/drawing/2014/main" id="{6929D2EC-B420-4457-AC09-33422286FE86}"/>
              </a:ext>
            </a:extLst>
          </p:cNvPr>
          <p:cNvSpPr/>
          <p:nvPr/>
        </p:nvSpPr>
        <p:spPr>
          <a:xfrm>
            <a:off x="6426497" y="2045951"/>
            <a:ext cx="653901" cy="2407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Bed</a:t>
            </a:r>
          </a:p>
        </p:txBody>
      </p:sp>
      <p:pic>
        <p:nvPicPr>
          <p:cNvPr id="36" name="Picture 35" descr="Related image">
            <a:extLst>
              <a:ext uri="{FF2B5EF4-FFF2-40B4-BE49-F238E27FC236}">
                <a16:creationId xmlns:a16="http://schemas.microsoft.com/office/drawing/2014/main" id="{351D91E0-CEED-401D-ACEA-DD2DD3957F73}"/>
              </a:ext>
            </a:extLst>
          </p:cNvPr>
          <p:cNvPicPr>
            <a:picLocks noChangeAspect="1" noChangeArrowheads="1"/>
          </p:cNvPicPr>
          <p:nvPr/>
        </p:nvPicPr>
        <p:blipFill>
          <a:blip r:embed="rId3" cstate="print">
            <a:duotone>
              <a:prstClr val="black"/>
              <a:srgbClr val="FF0000">
                <a:tint val="45000"/>
                <a:satMod val="400000"/>
              </a:srgbClr>
            </a:duotone>
            <a:extLst>
              <a:ext uri="{BEBA8EAE-BF5A-486C-A8C5-ECC9F3942E4B}">
                <a14:imgProps xmlns:a14="http://schemas.microsoft.com/office/drawing/2010/main">
                  <a14:imgLayer r:embed="rId4">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794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219" y="1422663"/>
            <a:ext cx="4926331" cy="3108543"/>
          </a:xfrm>
          <a:prstGeom prst="rect">
            <a:avLst/>
          </a:prstGeom>
        </p:spPr>
        <p:txBody>
          <a:bodyPr wrap="square">
            <a:spAutoFit/>
          </a:bodyPr>
          <a:lstStyle/>
          <a:p>
            <a:pPr marL="457200" indent="-457200">
              <a:lnSpc>
                <a:spcPct val="80000"/>
              </a:lnSpc>
              <a:spcBef>
                <a:spcPct val="20000"/>
              </a:spcBef>
              <a:buFont typeface="Arial" pitchFamily="34" charset="0"/>
              <a:buChar char="•"/>
            </a:pPr>
            <a:r>
              <a:rPr lang="en-US" sz="2000" dirty="0">
                <a:latin typeface="+mn-lt"/>
              </a:rPr>
              <a:t>SMOTE stands for Synthetic Minority  Oversampling Technique</a:t>
            </a:r>
          </a:p>
          <a:p>
            <a:pPr>
              <a:lnSpc>
                <a:spcPct val="80000"/>
              </a:lnSpc>
              <a:spcBef>
                <a:spcPct val="20000"/>
              </a:spcBef>
            </a:pPr>
            <a:endParaRPr lang="en-US" sz="2000" dirty="0">
              <a:latin typeface="+mn-lt"/>
            </a:endParaRPr>
          </a:p>
          <a:p>
            <a:pPr marL="457200" indent="-457200">
              <a:lnSpc>
                <a:spcPct val="80000"/>
              </a:lnSpc>
              <a:spcBef>
                <a:spcPct val="20000"/>
              </a:spcBef>
              <a:buFont typeface="Arial" pitchFamily="34" charset="0"/>
              <a:buChar char="•"/>
            </a:pPr>
            <a:r>
              <a:rPr lang="en-US" sz="2000" dirty="0">
                <a:latin typeface="+mn-lt"/>
              </a:rPr>
              <a:t>It is a statistical technique for increasing the number of cases in the dataset in a balanced way</a:t>
            </a:r>
          </a:p>
          <a:p>
            <a:pPr>
              <a:lnSpc>
                <a:spcPct val="80000"/>
              </a:lnSpc>
              <a:spcBef>
                <a:spcPct val="20000"/>
              </a:spcBef>
            </a:pPr>
            <a:endParaRPr lang="en-US" sz="2000" dirty="0">
              <a:latin typeface="+mn-lt"/>
            </a:endParaRPr>
          </a:p>
          <a:p>
            <a:pPr marL="457200" indent="-457200">
              <a:lnSpc>
                <a:spcPct val="80000"/>
              </a:lnSpc>
              <a:spcBef>
                <a:spcPct val="20000"/>
              </a:spcBef>
              <a:buFont typeface="Arial" pitchFamily="34" charset="0"/>
              <a:buChar char="•"/>
            </a:pPr>
            <a:r>
              <a:rPr lang="en-US" sz="2000" dirty="0">
                <a:latin typeface="+mn-lt"/>
              </a:rPr>
              <a:t>The module works by generating new instances from existing minority cases that are supplied as input</a:t>
            </a:r>
          </a:p>
          <a:p>
            <a:pPr>
              <a:lnSpc>
                <a:spcPct val="80000"/>
              </a:lnSpc>
              <a:spcBef>
                <a:spcPct val="20000"/>
              </a:spcBef>
            </a:pPr>
            <a:endParaRPr lang="en-US" sz="2000" dirty="0">
              <a:latin typeface="+mn-lt"/>
            </a:endParaRPr>
          </a:p>
        </p:txBody>
      </p:sp>
      <p:pic>
        <p:nvPicPr>
          <p:cNvPr id="4" name="Picture 3" descr="Related image">
            <a:extLst>
              <a:ext uri="{FF2B5EF4-FFF2-40B4-BE49-F238E27FC236}">
                <a16:creationId xmlns:a16="http://schemas.microsoft.com/office/drawing/2014/main" id="{5100F953-A67E-4AE0-A188-7D24A2AE0F09}"/>
              </a:ext>
            </a:extLst>
          </p:cNvPr>
          <p:cNvPicPr>
            <a:picLocks noChangeAspect="1" noChangeArrowheads="1"/>
          </p:cNvPicPr>
          <p:nvPr/>
        </p:nvPicPr>
        <p:blipFill>
          <a:blip r:embed="rId3" cstate="print">
            <a:duotone>
              <a:prstClr val="black"/>
              <a:srgbClr val="FF0000">
                <a:tint val="45000"/>
                <a:satMod val="400000"/>
              </a:srgbClr>
            </a:duotone>
            <a:extLst>
              <a:ext uri="{BEBA8EAE-BF5A-486C-A8C5-ECC9F3942E4B}">
                <a14:imgProps xmlns:a14="http://schemas.microsoft.com/office/drawing/2010/main">
                  <a14:imgLayer r:embed="rId4">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9FF4BDD-F45D-4DE8-8F58-4187B1C735D8}"/>
              </a:ext>
            </a:extLst>
          </p:cNvPr>
          <p:cNvSpPr txBox="1"/>
          <p:nvPr/>
        </p:nvSpPr>
        <p:spPr>
          <a:xfrm>
            <a:off x="457200" y="434340"/>
            <a:ext cx="2590800" cy="677108"/>
          </a:xfrm>
          <a:prstGeom prst="rect">
            <a:avLst/>
          </a:prstGeom>
          <a:noFill/>
        </p:spPr>
        <p:txBody>
          <a:bodyPr wrap="square" rtlCol="0">
            <a:spAutoFit/>
          </a:bodyPr>
          <a:lstStyle/>
          <a:p>
            <a:r>
              <a:rPr lang="en-IN" sz="3800" dirty="0">
                <a:latin typeface="+mj-lt"/>
              </a:rPr>
              <a:t>SMOTE</a:t>
            </a:r>
          </a:p>
        </p:txBody>
      </p:sp>
      <p:pic>
        <p:nvPicPr>
          <p:cNvPr id="6" name="Picture 5">
            <a:extLst>
              <a:ext uri="{FF2B5EF4-FFF2-40B4-BE49-F238E27FC236}">
                <a16:creationId xmlns:a16="http://schemas.microsoft.com/office/drawing/2014/main" id="{400FC6CA-B96A-469E-B9B7-77516F5410B6}"/>
              </a:ext>
            </a:extLst>
          </p:cNvPr>
          <p:cNvPicPr>
            <a:picLocks noChangeAspect="1"/>
          </p:cNvPicPr>
          <p:nvPr/>
        </p:nvPicPr>
        <p:blipFill rotWithShape="1">
          <a:blip r:embed="rId5"/>
          <a:srcRect l="20953" t="46189" r="52857" b="34434"/>
          <a:stretch/>
        </p:blipFill>
        <p:spPr>
          <a:xfrm flipV="1">
            <a:off x="520836" y="1087250"/>
            <a:ext cx="1826124" cy="49772"/>
          </a:xfrm>
          <a:prstGeom prst="rect">
            <a:avLst/>
          </a:prstGeom>
        </p:spPr>
      </p:pic>
      <p:grpSp>
        <p:nvGrpSpPr>
          <p:cNvPr id="7" name="Group 6"/>
          <p:cNvGrpSpPr/>
          <p:nvPr/>
        </p:nvGrpSpPr>
        <p:grpSpPr>
          <a:xfrm>
            <a:off x="6647266" y="2028243"/>
            <a:ext cx="4224607" cy="609939"/>
            <a:chOff x="1244" y="-185921"/>
            <a:chExt cx="4224607" cy="609939"/>
          </a:xfrm>
        </p:grpSpPr>
        <p:sp>
          <p:nvSpPr>
            <p:cNvPr id="8" name="Rounded Rectangle 7"/>
            <p:cNvSpPr/>
            <p:nvPr/>
          </p:nvSpPr>
          <p:spPr>
            <a:xfrm>
              <a:off x="1244" y="867"/>
              <a:ext cx="1684301" cy="423151"/>
            </a:xfrm>
            <a:prstGeom prst="roundRect">
              <a:avLst>
                <a:gd name="adj" fmla="val 10000"/>
              </a:avLst>
            </a:pr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9" name="Rounded Rectangle 4"/>
            <p:cNvSpPr/>
            <p:nvPr/>
          </p:nvSpPr>
          <p:spPr>
            <a:xfrm>
              <a:off x="2566338" y="-185921"/>
              <a:ext cx="1659513" cy="398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cap="small" baseline="0" dirty="0">
                <a:solidFill>
                  <a:schemeClr val="tx1"/>
                </a:solidFill>
              </a:endParaRPr>
            </a:p>
          </p:txBody>
        </p:sp>
      </p:grpSp>
      <p:grpSp>
        <p:nvGrpSpPr>
          <p:cNvPr id="10" name="Group 9"/>
          <p:cNvGrpSpPr/>
          <p:nvPr/>
        </p:nvGrpSpPr>
        <p:grpSpPr>
          <a:xfrm>
            <a:off x="4894226" y="1949417"/>
            <a:ext cx="2552700" cy="1182282"/>
            <a:chOff x="13016" y="466420"/>
            <a:chExt cx="2552700" cy="1182282"/>
          </a:xfrm>
        </p:grpSpPr>
        <p:sp>
          <p:nvSpPr>
            <p:cNvPr id="11" name="Rounded Rectangle 10"/>
            <p:cNvSpPr/>
            <p:nvPr/>
          </p:nvSpPr>
          <p:spPr>
            <a:xfrm>
              <a:off x="1757510" y="1225551"/>
              <a:ext cx="808206" cy="423151"/>
            </a:xfrm>
            <a:prstGeom prst="roundRect">
              <a:avLst>
                <a:gd name="adj" fmla="val 10000"/>
              </a:avLst>
            </a:pr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algn="ctr"/>
              <a:r>
                <a:rPr lang="en-US" dirty="0">
                  <a:solidFill>
                    <a:schemeClr val="tx1"/>
                  </a:solidFill>
                </a:rPr>
                <a:t>0</a:t>
              </a:r>
            </a:p>
            <a:p>
              <a:pPr algn="ctr"/>
              <a:endParaRPr lang="en-US" dirty="0">
                <a:solidFill>
                  <a:schemeClr val="tx1"/>
                </a:solidFill>
              </a:endParaRPr>
            </a:p>
          </p:txBody>
        </p:sp>
        <p:sp>
          <p:nvSpPr>
            <p:cNvPr id="12" name="Rounded Rectangle 4"/>
            <p:cNvSpPr/>
            <p:nvPr/>
          </p:nvSpPr>
          <p:spPr>
            <a:xfrm>
              <a:off x="13016" y="466420"/>
              <a:ext cx="783418" cy="398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dirty="0">
                <a:solidFill>
                  <a:schemeClr val="tx1"/>
                </a:solidFill>
              </a:endParaRPr>
            </a:p>
          </p:txBody>
        </p:sp>
      </p:grpSp>
      <p:sp>
        <p:nvSpPr>
          <p:cNvPr id="13" name="Rectangle 12"/>
          <p:cNvSpPr/>
          <p:nvPr/>
        </p:nvSpPr>
        <p:spPr>
          <a:xfrm>
            <a:off x="6783711" y="2285518"/>
            <a:ext cx="1411413" cy="289759"/>
          </a:xfrm>
          <a:prstGeom prst="rect">
            <a:avLst/>
          </a:prstGeom>
        </p:spPr>
        <p:txBody>
          <a:bodyPr wrap="none">
            <a:spAutoFit/>
          </a:bodyPr>
          <a:lstStyle/>
          <a:p>
            <a:pPr lvl="0" algn="ctr" defTabSz="844550">
              <a:lnSpc>
                <a:spcPct val="90000"/>
              </a:lnSpc>
              <a:spcBef>
                <a:spcPct val="0"/>
              </a:spcBef>
              <a:spcAft>
                <a:spcPct val="35000"/>
              </a:spcAft>
            </a:pPr>
            <a:r>
              <a:rPr lang="en-US" kern="1200" cap="small" dirty="0">
                <a:solidFill>
                  <a:schemeClr val="tx1"/>
                </a:solidFill>
                <a:latin typeface="+mj-lt"/>
              </a:rPr>
              <a:t>DATA(SMOTE)</a:t>
            </a:r>
          </a:p>
        </p:txBody>
      </p:sp>
      <p:grpSp>
        <p:nvGrpSpPr>
          <p:cNvPr id="14" name="Group 13"/>
          <p:cNvGrpSpPr/>
          <p:nvPr/>
        </p:nvGrpSpPr>
        <p:grpSpPr>
          <a:xfrm>
            <a:off x="5778867" y="1949417"/>
            <a:ext cx="2552700" cy="1182282"/>
            <a:chOff x="13016" y="466420"/>
            <a:chExt cx="2552700" cy="1182282"/>
          </a:xfrm>
        </p:grpSpPr>
        <p:sp>
          <p:nvSpPr>
            <p:cNvPr id="15" name="Rounded Rectangle 14"/>
            <p:cNvSpPr/>
            <p:nvPr/>
          </p:nvSpPr>
          <p:spPr>
            <a:xfrm>
              <a:off x="1757510" y="1225551"/>
              <a:ext cx="808206" cy="423151"/>
            </a:xfrm>
            <a:prstGeom prst="roundRect">
              <a:avLst>
                <a:gd name="adj" fmla="val 10000"/>
              </a:avLst>
            </a:pr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algn="ctr"/>
              <a:r>
                <a:rPr lang="en-US" dirty="0">
                  <a:solidFill>
                    <a:schemeClr val="tx1"/>
                  </a:solidFill>
                </a:rPr>
                <a:t>1</a:t>
              </a:r>
            </a:p>
          </p:txBody>
        </p:sp>
        <p:sp>
          <p:nvSpPr>
            <p:cNvPr id="16" name="Rounded Rectangle 4"/>
            <p:cNvSpPr/>
            <p:nvPr/>
          </p:nvSpPr>
          <p:spPr>
            <a:xfrm>
              <a:off x="13016" y="466420"/>
              <a:ext cx="783418" cy="398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endParaRPr lang="en-US" sz="1900" kern="1200" dirty="0">
                <a:solidFill>
                  <a:schemeClr val="tx1"/>
                </a:solidFill>
              </a:endParaRPr>
            </a:p>
          </p:txBody>
        </p:sp>
      </p:grpSp>
      <p:sp>
        <p:nvSpPr>
          <p:cNvPr id="18" name="Rounded Rectangle 17"/>
          <p:cNvSpPr/>
          <p:nvPr/>
        </p:nvSpPr>
        <p:spPr>
          <a:xfrm>
            <a:off x="6627571" y="3187765"/>
            <a:ext cx="808206" cy="423151"/>
          </a:xfrm>
          <a:prstGeom prst="roundRect">
            <a:avLst>
              <a:gd name="adj" fmla="val 10000"/>
            </a:avLst>
          </a:pr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algn="ctr"/>
            <a:r>
              <a:rPr lang="en-US" dirty="0"/>
              <a:t>900</a:t>
            </a:r>
          </a:p>
        </p:txBody>
      </p:sp>
      <p:sp>
        <p:nvSpPr>
          <p:cNvPr id="21" name="Rounded Rectangle 20"/>
          <p:cNvSpPr/>
          <p:nvPr/>
        </p:nvSpPr>
        <p:spPr>
          <a:xfrm>
            <a:off x="7523361" y="3185737"/>
            <a:ext cx="808206" cy="423151"/>
          </a:xfrm>
          <a:prstGeom prst="roundRect">
            <a:avLst>
              <a:gd name="adj" fmla="val 10000"/>
            </a:avLst>
          </a:pr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algn="ctr"/>
            <a:r>
              <a:rPr lang="en-US" dirty="0"/>
              <a:t>400</a:t>
            </a:r>
          </a:p>
        </p:txBody>
      </p:sp>
    </p:spTree>
    <p:extLst>
      <p:ext uri="{BB962C8B-B14F-4D97-AF65-F5344CB8AC3E}">
        <p14:creationId xmlns:p14="http://schemas.microsoft.com/office/powerpoint/2010/main" val="3109466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77000"/>
                    </a14:imgEffect>
                    <a14:imgEffect>
                      <a14:brightnessContrast bright="-37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pSp>
        <p:nvGrpSpPr>
          <p:cNvPr id="3" name="Group 2"/>
          <p:cNvGrpSpPr/>
          <p:nvPr/>
        </p:nvGrpSpPr>
        <p:grpSpPr>
          <a:xfrm>
            <a:off x="1139049" y="1714500"/>
            <a:ext cx="2242326" cy="802125"/>
            <a:chOff x="1244" y="867"/>
            <a:chExt cx="1684301" cy="423151"/>
          </a:xfrm>
        </p:grpSpPr>
        <p:sp>
          <p:nvSpPr>
            <p:cNvPr id="4" name="Rounded Rectangle 3"/>
            <p:cNvSpPr/>
            <p:nvPr/>
          </p:nvSpPr>
          <p:spPr>
            <a:xfrm>
              <a:off x="1244" y="867"/>
              <a:ext cx="1684301" cy="423151"/>
            </a:xfrm>
            <a:prstGeom prst="roundRect">
              <a:avLst>
                <a:gd name="adj" fmla="val 10000"/>
              </a:avLst>
            </a:pr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 name="Rounded Rectangle 4"/>
            <p:cNvSpPr/>
            <p:nvPr/>
          </p:nvSpPr>
          <p:spPr>
            <a:xfrm>
              <a:off x="13638" y="13261"/>
              <a:ext cx="1659513" cy="398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marR="0" lvl="0" indent="0" algn="ctr" defTabSz="844550" rtl="0" eaLnBrk="1" fontAlgn="auto" latinLnBrk="0" hangingPunct="1">
                <a:lnSpc>
                  <a:spcPct val="90000"/>
                </a:lnSpc>
                <a:spcBef>
                  <a:spcPct val="0"/>
                </a:spcBef>
                <a:spcAft>
                  <a:spcPct val="35000"/>
                </a:spcAft>
                <a:buClr>
                  <a:srgbClr val="000000"/>
                </a:buClr>
                <a:buSzTx/>
                <a:buFont typeface="Arial"/>
                <a:buNone/>
                <a:tabLst/>
                <a:defRPr/>
              </a:pPr>
              <a:r>
                <a:rPr kumimoji="0" lang="en-US" sz="1900" b="0" i="0" u="none" strike="noStrike" kern="1200" cap="small" spc="0" normalizeH="0" baseline="0" noProof="0" dirty="0">
                  <a:ln>
                    <a:noFill/>
                  </a:ln>
                  <a:solidFill>
                    <a:srgbClr val="000000"/>
                  </a:solidFill>
                  <a:effectLst/>
                  <a:uLnTx/>
                  <a:uFillTx/>
                  <a:latin typeface="+mj-lt"/>
                  <a:ea typeface="+mn-ea"/>
                  <a:cs typeface="+mn-cs"/>
                  <a:sym typeface="Arial"/>
                </a:rPr>
                <a:t>Train</a:t>
              </a:r>
            </a:p>
          </p:txBody>
        </p:sp>
      </p:grpSp>
      <p:grpSp>
        <p:nvGrpSpPr>
          <p:cNvPr id="6" name="Group 5"/>
          <p:cNvGrpSpPr/>
          <p:nvPr/>
        </p:nvGrpSpPr>
        <p:grpSpPr>
          <a:xfrm>
            <a:off x="1162049" y="2561786"/>
            <a:ext cx="1038225" cy="664730"/>
            <a:chOff x="622" y="454026"/>
            <a:chExt cx="808206" cy="423151"/>
          </a:xfrm>
        </p:grpSpPr>
        <p:sp>
          <p:nvSpPr>
            <p:cNvPr id="16" name="Rounded Rectangle 15"/>
            <p:cNvSpPr/>
            <p:nvPr/>
          </p:nvSpPr>
          <p:spPr>
            <a:xfrm>
              <a:off x="622" y="454026"/>
              <a:ext cx="808206" cy="423151"/>
            </a:xfrm>
            <a:prstGeom prst="roundRect">
              <a:avLst>
                <a:gd name="adj" fmla="val 10000"/>
              </a:avLst>
            </a:pr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Rounded Rectangle 4"/>
            <p:cNvSpPr/>
            <p:nvPr/>
          </p:nvSpPr>
          <p:spPr>
            <a:xfrm>
              <a:off x="13016" y="466420"/>
              <a:ext cx="783418" cy="398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marR="0" lvl="0" indent="0" algn="ctr" defTabSz="844550" rtl="0" eaLnBrk="1" fontAlgn="auto" latinLnBrk="0" hangingPunct="1">
                <a:lnSpc>
                  <a:spcPct val="90000"/>
                </a:lnSpc>
                <a:spcBef>
                  <a:spcPct val="0"/>
                </a:spcBef>
                <a:spcAft>
                  <a:spcPct val="35000"/>
                </a:spcAft>
                <a:buClr>
                  <a:srgbClr val="000000"/>
                </a:buClr>
                <a:buSzTx/>
                <a:buFont typeface="Arial"/>
                <a:buNone/>
                <a:tabLst/>
                <a:defRPr/>
              </a:pPr>
              <a:r>
                <a:rPr kumimoji="0" lang="en-US" sz="1900" b="0" i="0" u="none" strike="noStrike" kern="1200" cap="none" spc="0" normalizeH="0" baseline="0" noProof="0" dirty="0">
                  <a:ln>
                    <a:noFill/>
                  </a:ln>
                  <a:solidFill>
                    <a:srgbClr val="000000"/>
                  </a:solidFill>
                  <a:effectLst/>
                  <a:uLnTx/>
                  <a:uFillTx/>
                  <a:latin typeface="+mj-lt"/>
                  <a:ea typeface="+mn-ea"/>
                  <a:cs typeface="+mn-cs"/>
                  <a:sym typeface="Arial"/>
                </a:rPr>
                <a:t>0</a:t>
              </a:r>
            </a:p>
          </p:txBody>
        </p:sp>
      </p:grpSp>
      <p:grpSp>
        <p:nvGrpSpPr>
          <p:cNvPr id="7" name="Group 6"/>
          <p:cNvGrpSpPr/>
          <p:nvPr/>
        </p:nvGrpSpPr>
        <p:grpSpPr>
          <a:xfrm>
            <a:off x="1162049" y="3279262"/>
            <a:ext cx="1042416" cy="667512"/>
            <a:chOff x="622" y="907181"/>
            <a:chExt cx="808206" cy="423151"/>
          </a:xfrm>
        </p:grpSpPr>
        <p:sp>
          <p:nvSpPr>
            <p:cNvPr id="14" name="Rounded Rectangle 13"/>
            <p:cNvSpPr/>
            <p:nvPr/>
          </p:nvSpPr>
          <p:spPr>
            <a:xfrm>
              <a:off x="622" y="907181"/>
              <a:ext cx="808206" cy="423151"/>
            </a:xfrm>
            <a:prstGeom prst="roundRect">
              <a:avLst>
                <a:gd name="adj" fmla="val 10000"/>
              </a:avLst>
            </a:pr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Rounded Rectangle 6"/>
            <p:cNvSpPr/>
            <p:nvPr/>
          </p:nvSpPr>
          <p:spPr>
            <a:xfrm>
              <a:off x="13016" y="919575"/>
              <a:ext cx="783418" cy="398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marR="0" lvl="0" indent="0" algn="ctr" defTabSz="844550" rtl="0" eaLnBrk="1" fontAlgn="auto" latinLnBrk="0" hangingPunct="1">
                <a:lnSpc>
                  <a:spcPct val="90000"/>
                </a:lnSpc>
                <a:spcBef>
                  <a:spcPct val="0"/>
                </a:spcBef>
                <a:spcAft>
                  <a:spcPct val="35000"/>
                </a:spcAft>
                <a:buClr>
                  <a:srgbClr val="000000"/>
                </a:buClr>
                <a:buSzTx/>
                <a:buFont typeface="Arial"/>
                <a:buNone/>
                <a:tabLst/>
                <a:defRPr/>
              </a:pPr>
              <a:r>
                <a:rPr kumimoji="0" lang="en-US" sz="1900" b="0" i="0" u="none" strike="noStrike" kern="1200" cap="none" spc="0" normalizeH="0" baseline="0" noProof="0" dirty="0">
                  <a:ln>
                    <a:noFill/>
                  </a:ln>
                  <a:solidFill>
                    <a:srgbClr val="EEEEEE"/>
                  </a:solidFill>
                  <a:effectLst/>
                  <a:uLnTx/>
                  <a:uFillTx/>
                  <a:latin typeface="+mj-lt"/>
                  <a:ea typeface="+mn-ea"/>
                  <a:cs typeface="+mn-cs"/>
                  <a:sym typeface="Arial"/>
                </a:rPr>
                <a:t>625</a:t>
              </a:r>
            </a:p>
          </p:txBody>
        </p:sp>
      </p:grpSp>
      <p:grpSp>
        <p:nvGrpSpPr>
          <p:cNvPr id="8" name="Group 7"/>
          <p:cNvGrpSpPr/>
          <p:nvPr/>
        </p:nvGrpSpPr>
        <p:grpSpPr>
          <a:xfrm>
            <a:off x="2326887" y="2561786"/>
            <a:ext cx="1042416" cy="667512"/>
            <a:chOff x="876717" y="454026"/>
            <a:chExt cx="808206" cy="423151"/>
          </a:xfrm>
        </p:grpSpPr>
        <p:sp>
          <p:nvSpPr>
            <p:cNvPr id="12" name="Rounded Rectangle 11"/>
            <p:cNvSpPr/>
            <p:nvPr/>
          </p:nvSpPr>
          <p:spPr>
            <a:xfrm>
              <a:off x="876717" y="454026"/>
              <a:ext cx="808206" cy="423151"/>
            </a:xfrm>
            <a:prstGeom prst="roundRect">
              <a:avLst>
                <a:gd name="adj" fmla="val 10000"/>
              </a:avLst>
            </a:pr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Rounded Rectangle 8"/>
            <p:cNvSpPr/>
            <p:nvPr/>
          </p:nvSpPr>
          <p:spPr>
            <a:xfrm>
              <a:off x="889111" y="466420"/>
              <a:ext cx="783418" cy="398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marR="0" lvl="0" indent="0" algn="ctr" defTabSz="844550" rtl="0" eaLnBrk="1" fontAlgn="auto" latinLnBrk="0" hangingPunct="1">
                <a:lnSpc>
                  <a:spcPct val="90000"/>
                </a:lnSpc>
                <a:spcBef>
                  <a:spcPct val="0"/>
                </a:spcBef>
                <a:spcAft>
                  <a:spcPct val="35000"/>
                </a:spcAft>
                <a:buClr>
                  <a:srgbClr val="000000"/>
                </a:buClr>
                <a:buSzTx/>
                <a:buFont typeface="Arial"/>
                <a:buNone/>
                <a:tabLst/>
                <a:defRPr/>
              </a:pPr>
              <a:r>
                <a:rPr kumimoji="0" lang="en-US" sz="1900" b="0" i="0" u="none" strike="noStrike" kern="1200" cap="none" spc="0" normalizeH="0" baseline="0" noProof="0" dirty="0">
                  <a:ln>
                    <a:noFill/>
                  </a:ln>
                  <a:solidFill>
                    <a:srgbClr val="000000"/>
                  </a:solidFill>
                  <a:effectLst/>
                  <a:uLnTx/>
                  <a:uFillTx/>
                  <a:latin typeface="+mj-lt"/>
                  <a:ea typeface="+mn-ea"/>
                  <a:cs typeface="+mn-cs"/>
                  <a:sym typeface="Arial"/>
                </a:rPr>
                <a:t>1</a:t>
              </a:r>
            </a:p>
          </p:txBody>
        </p:sp>
      </p:grpSp>
      <p:grpSp>
        <p:nvGrpSpPr>
          <p:cNvPr id="9" name="Group 8"/>
          <p:cNvGrpSpPr/>
          <p:nvPr/>
        </p:nvGrpSpPr>
        <p:grpSpPr>
          <a:xfrm>
            <a:off x="2319909" y="3276923"/>
            <a:ext cx="1042416" cy="667512"/>
            <a:chOff x="871682" y="908052"/>
            <a:chExt cx="808206" cy="423151"/>
          </a:xfrm>
        </p:grpSpPr>
        <p:sp>
          <p:nvSpPr>
            <p:cNvPr id="10" name="Rounded Rectangle 9"/>
            <p:cNvSpPr/>
            <p:nvPr/>
          </p:nvSpPr>
          <p:spPr>
            <a:xfrm>
              <a:off x="871682" y="908052"/>
              <a:ext cx="808206" cy="423151"/>
            </a:xfrm>
            <a:prstGeom prst="roundRect">
              <a:avLst>
                <a:gd name="adj" fmla="val 10000"/>
              </a:avLst>
            </a:pr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Rounded Rectangle 10"/>
            <p:cNvSpPr/>
            <p:nvPr/>
          </p:nvSpPr>
          <p:spPr>
            <a:xfrm>
              <a:off x="884076" y="920446"/>
              <a:ext cx="783418" cy="3983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marR="0" lvl="0" indent="0" algn="ctr" defTabSz="844550" rtl="0" eaLnBrk="1" fontAlgn="auto" latinLnBrk="0" hangingPunct="1">
                <a:lnSpc>
                  <a:spcPct val="90000"/>
                </a:lnSpc>
                <a:spcBef>
                  <a:spcPct val="0"/>
                </a:spcBef>
                <a:spcAft>
                  <a:spcPct val="35000"/>
                </a:spcAft>
                <a:buClr>
                  <a:srgbClr val="000000"/>
                </a:buClr>
                <a:buSzTx/>
                <a:buFont typeface="Arial"/>
                <a:buNone/>
                <a:tabLst/>
                <a:defRPr/>
              </a:pPr>
              <a:r>
                <a:rPr kumimoji="0" lang="en-US" sz="1900" b="0" i="0" u="none" strike="noStrike" kern="1200" cap="none" spc="0" normalizeH="0" baseline="0" noProof="0" dirty="0">
                  <a:ln>
                    <a:noFill/>
                  </a:ln>
                  <a:solidFill>
                    <a:srgbClr val="EEEEEE"/>
                  </a:solidFill>
                  <a:effectLst/>
                  <a:uLnTx/>
                  <a:uFillTx/>
                  <a:latin typeface="+mj-lt"/>
                  <a:ea typeface="+mn-ea"/>
                  <a:cs typeface="+mn-cs"/>
                  <a:sym typeface="Arial"/>
                </a:rPr>
                <a:t>284</a:t>
              </a:r>
            </a:p>
          </p:txBody>
        </p:sp>
      </p:grpSp>
      <p:grpSp>
        <p:nvGrpSpPr>
          <p:cNvPr id="18" name="Group 17">
            <a:extLst>
              <a:ext uri="{FF2B5EF4-FFF2-40B4-BE49-F238E27FC236}">
                <a16:creationId xmlns:a16="http://schemas.microsoft.com/office/drawing/2014/main" id="{82EDA49F-D2ED-44F2-9AF2-FE21EDF08745}"/>
              </a:ext>
            </a:extLst>
          </p:cNvPr>
          <p:cNvGrpSpPr/>
          <p:nvPr/>
        </p:nvGrpSpPr>
        <p:grpSpPr>
          <a:xfrm>
            <a:off x="4293580" y="1713825"/>
            <a:ext cx="2242800" cy="802800"/>
            <a:chOff x="0" y="0"/>
            <a:chExt cx="1684301" cy="454315"/>
          </a:xfrm>
        </p:grpSpPr>
        <p:sp>
          <p:nvSpPr>
            <p:cNvPr id="31" name="Rectangle: Rounded Corners 30">
              <a:extLst>
                <a:ext uri="{FF2B5EF4-FFF2-40B4-BE49-F238E27FC236}">
                  <a16:creationId xmlns:a16="http://schemas.microsoft.com/office/drawing/2014/main" id="{7CC7EEEB-A245-40E7-B92F-53BFC4AD9AA7}"/>
                </a:ext>
              </a:extLst>
            </p:cNvPr>
            <p:cNvSpPr/>
            <p:nvPr/>
          </p:nvSpPr>
          <p:spPr>
            <a:xfrm>
              <a:off x="0" y="0"/>
              <a:ext cx="1684301" cy="454315"/>
            </a:xfrm>
            <a:prstGeom prst="roundRect">
              <a:avLst>
                <a:gd name="adj" fmla="val 10000"/>
              </a:avLst>
            </a:pr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2" name="Rectangle: Rounded Corners 4">
              <a:extLst>
                <a:ext uri="{FF2B5EF4-FFF2-40B4-BE49-F238E27FC236}">
                  <a16:creationId xmlns:a16="http://schemas.microsoft.com/office/drawing/2014/main" id="{FE456027-D2AD-4D9F-9006-45FFD13A65DB}"/>
                </a:ext>
              </a:extLst>
            </p:cNvPr>
            <p:cNvSpPr txBox="1"/>
            <p:nvPr/>
          </p:nvSpPr>
          <p:spPr>
            <a:xfrm>
              <a:off x="13306" y="13306"/>
              <a:ext cx="1657689" cy="4277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
                  <a:srgbClr val="000000"/>
                </a:buClr>
                <a:buSzTx/>
                <a:buFont typeface="Arial"/>
                <a:buNone/>
                <a:tabLst/>
                <a:defRPr/>
              </a:pPr>
              <a:r>
                <a:rPr kumimoji="0" lang="en-US" sz="2000" b="0" i="0" u="none" strike="noStrike" kern="1200" cap="small" spc="0" normalizeH="0" baseline="0" noProof="0" dirty="0">
                  <a:ln>
                    <a:noFill/>
                  </a:ln>
                  <a:solidFill>
                    <a:srgbClr val="000000"/>
                  </a:solidFill>
                  <a:effectLst/>
                  <a:uLnTx/>
                  <a:uFillTx/>
                  <a:latin typeface="+mj-lt"/>
                  <a:ea typeface="+mn-ea"/>
                  <a:cs typeface="+mn-cs"/>
                  <a:sym typeface="Arial"/>
                </a:rPr>
                <a:t>Test</a:t>
              </a:r>
              <a:endParaRPr kumimoji="0" lang="en-US" sz="2000" b="0" i="0" u="none" strike="noStrike" kern="1200" cap="none" spc="0" normalizeH="0" baseline="0" noProof="0" dirty="0">
                <a:ln>
                  <a:noFill/>
                </a:ln>
                <a:solidFill>
                  <a:srgbClr val="FFFFFF"/>
                </a:solidFill>
                <a:effectLst/>
                <a:uLnTx/>
                <a:uFillTx/>
                <a:latin typeface="+mj-lt"/>
                <a:ea typeface="+mn-ea"/>
                <a:cs typeface="+mn-cs"/>
                <a:sym typeface="Arial"/>
              </a:endParaRPr>
            </a:p>
          </p:txBody>
        </p:sp>
      </p:grpSp>
      <p:grpSp>
        <p:nvGrpSpPr>
          <p:cNvPr id="19" name="Group 18">
            <a:extLst>
              <a:ext uri="{FF2B5EF4-FFF2-40B4-BE49-F238E27FC236}">
                <a16:creationId xmlns:a16="http://schemas.microsoft.com/office/drawing/2014/main" id="{BEB8F4C9-B4F0-4399-9E8D-41FAAC23049D}"/>
              </a:ext>
            </a:extLst>
          </p:cNvPr>
          <p:cNvGrpSpPr/>
          <p:nvPr/>
        </p:nvGrpSpPr>
        <p:grpSpPr>
          <a:xfrm>
            <a:off x="4315466" y="2571750"/>
            <a:ext cx="1036800" cy="666000"/>
            <a:chOff x="622" y="485275"/>
            <a:chExt cx="808206" cy="454315"/>
          </a:xfrm>
        </p:grpSpPr>
        <p:sp>
          <p:nvSpPr>
            <p:cNvPr id="29" name="Rectangle: Rounded Corners 28">
              <a:extLst>
                <a:ext uri="{FF2B5EF4-FFF2-40B4-BE49-F238E27FC236}">
                  <a16:creationId xmlns:a16="http://schemas.microsoft.com/office/drawing/2014/main" id="{72DC9E05-38F0-4A07-B028-48258B50015C}"/>
                </a:ext>
              </a:extLst>
            </p:cNvPr>
            <p:cNvSpPr/>
            <p:nvPr/>
          </p:nvSpPr>
          <p:spPr>
            <a:xfrm>
              <a:off x="622" y="485275"/>
              <a:ext cx="808206" cy="454315"/>
            </a:xfrm>
            <a:prstGeom prst="roundRect">
              <a:avLst>
                <a:gd name="adj" fmla="val 10000"/>
              </a:avLst>
            </a:pr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0" name="Rectangle: Rounded Corners 6">
              <a:extLst>
                <a:ext uri="{FF2B5EF4-FFF2-40B4-BE49-F238E27FC236}">
                  <a16:creationId xmlns:a16="http://schemas.microsoft.com/office/drawing/2014/main" id="{877CBE66-ADB4-4C67-B57A-353720A9B80E}"/>
                </a:ext>
              </a:extLst>
            </p:cNvPr>
            <p:cNvSpPr txBox="1"/>
            <p:nvPr/>
          </p:nvSpPr>
          <p:spPr>
            <a:xfrm>
              <a:off x="13928" y="498581"/>
              <a:ext cx="781594" cy="4277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
                  <a:srgbClr val="000000"/>
                </a:buClr>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mn-cs"/>
                  <a:sym typeface="Arial"/>
                </a:rPr>
                <a:t>0</a:t>
              </a:r>
            </a:p>
          </p:txBody>
        </p:sp>
      </p:grpSp>
      <p:grpSp>
        <p:nvGrpSpPr>
          <p:cNvPr id="20" name="Group 19">
            <a:extLst>
              <a:ext uri="{FF2B5EF4-FFF2-40B4-BE49-F238E27FC236}">
                <a16:creationId xmlns:a16="http://schemas.microsoft.com/office/drawing/2014/main" id="{E53688B6-D7AD-461C-8A4E-055A423F6692}"/>
              </a:ext>
            </a:extLst>
          </p:cNvPr>
          <p:cNvGrpSpPr/>
          <p:nvPr/>
        </p:nvGrpSpPr>
        <p:grpSpPr>
          <a:xfrm>
            <a:off x="4332535" y="3278699"/>
            <a:ext cx="1036800" cy="666000"/>
            <a:chOff x="622" y="969686"/>
            <a:chExt cx="808206" cy="454315"/>
          </a:xfrm>
        </p:grpSpPr>
        <p:sp>
          <p:nvSpPr>
            <p:cNvPr id="27" name="Rectangle: Rounded Corners 26">
              <a:extLst>
                <a:ext uri="{FF2B5EF4-FFF2-40B4-BE49-F238E27FC236}">
                  <a16:creationId xmlns:a16="http://schemas.microsoft.com/office/drawing/2014/main" id="{3F4FBA6F-781B-4D6D-9D87-D052BE6B08B8}"/>
                </a:ext>
              </a:extLst>
            </p:cNvPr>
            <p:cNvSpPr/>
            <p:nvPr/>
          </p:nvSpPr>
          <p:spPr>
            <a:xfrm>
              <a:off x="622" y="969686"/>
              <a:ext cx="808206" cy="454315"/>
            </a:xfrm>
            <a:prstGeom prst="roundRect">
              <a:avLst>
                <a:gd name="adj" fmla="val 10000"/>
              </a:avLst>
            </a:pr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Rectangle: Rounded Corners 8">
              <a:extLst>
                <a:ext uri="{FF2B5EF4-FFF2-40B4-BE49-F238E27FC236}">
                  <a16:creationId xmlns:a16="http://schemas.microsoft.com/office/drawing/2014/main" id="{2F3D22D4-24F5-4C2E-AD97-4E3A3A10ACE4}"/>
                </a:ext>
              </a:extLst>
            </p:cNvPr>
            <p:cNvSpPr txBox="1"/>
            <p:nvPr/>
          </p:nvSpPr>
          <p:spPr>
            <a:xfrm>
              <a:off x="13928" y="982992"/>
              <a:ext cx="781594" cy="4277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
                  <a:srgbClr val="000000"/>
                </a:buClr>
                <a:buSzTx/>
                <a:buFont typeface="Arial"/>
                <a:buNone/>
                <a:tabLst/>
                <a:defRPr/>
              </a:pPr>
              <a:r>
                <a:rPr kumimoji="0" lang="en-US" sz="2000" b="0" i="0" u="none" strike="noStrike" kern="1200" cap="none" spc="0" normalizeH="0" baseline="0" noProof="0" dirty="0">
                  <a:ln>
                    <a:noFill/>
                  </a:ln>
                  <a:solidFill>
                    <a:srgbClr val="EEEEEE"/>
                  </a:solidFill>
                  <a:effectLst/>
                  <a:uLnTx/>
                  <a:uFillTx/>
                  <a:latin typeface="+mj-lt"/>
                  <a:ea typeface="+mn-ea"/>
                  <a:cs typeface="+mn-cs"/>
                  <a:sym typeface="Arial"/>
                </a:rPr>
                <a:t>275</a:t>
              </a:r>
            </a:p>
          </p:txBody>
        </p:sp>
      </p:grpSp>
      <p:grpSp>
        <p:nvGrpSpPr>
          <p:cNvPr id="21" name="Group 20">
            <a:extLst>
              <a:ext uri="{FF2B5EF4-FFF2-40B4-BE49-F238E27FC236}">
                <a16:creationId xmlns:a16="http://schemas.microsoft.com/office/drawing/2014/main" id="{D3C6F9BC-DD09-4525-BCA3-6EF50F7808B7}"/>
              </a:ext>
            </a:extLst>
          </p:cNvPr>
          <p:cNvGrpSpPr/>
          <p:nvPr/>
        </p:nvGrpSpPr>
        <p:grpSpPr>
          <a:xfrm>
            <a:off x="5481862" y="2571750"/>
            <a:ext cx="1036800" cy="666000"/>
            <a:chOff x="876717" y="485275"/>
            <a:chExt cx="808206" cy="454315"/>
          </a:xfrm>
        </p:grpSpPr>
        <p:sp>
          <p:nvSpPr>
            <p:cNvPr id="25" name="Rectangle: Rounded Corners 24">
              <a:extLst>
                <a:ext uri="{FF2B5EF4-FFF2-40B4-BE49-F238E27FC236}">
                  <a16:creationId xmlns:a16="http://schemas.microsoft.com/office/drawing/2014/main" id="{4F791412-B9E2-44AD-821E-A353947B37AD}"/>
                </a:ext>
              </a:extLst>
            </p:cNvPr>
            <p:cNvSpPr/>
            <p:nvPr/>
          </p:nvSpPr>
          <p:spPr>
            <a:xfrm>
              <a:off x="876717" y="485275"/>
              <a:ext cx="808206" cy="454315"/>
            </a:xfrm>
            <a:prstGeom prst="roundRect">
              <a:avLst>
                <a:gd name="adj" fmla="val 10000"/>
              </a:avLst>
            </a:prstGeom>
            <a:solidFill>
              <a:schemeClr val="bg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6" name="Rectangle: Rounded Corners 10">
              <a:extLst>
                <a:ext uri="{FF2B5EF4-FFF2-40B4-BE49-F238E27FC236}">
                  <a16:creationId xmlns:a16="http://schemas.microsoft.com/office/drawing/2014/main" id="{04A9E6E7-F609-4B22-BDAC-F623EF81402B}"/>
                </a:ext>
              </a:extLst>
            </p:cNvPr>
            <p:cNvSpPr txBox="1"/>
            <p:nvPr/>
          </p:nvSpPr>
          <p:spPr>
            <a:xfrm>
              <a:off x="890023" y="498581"/>
              <a:ext cx="781594" cy="4277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
                  <a:srgbClr val="000000"/>
                </a:buClr>
                <a:buSzTx/>
                <a:buFont typeface="Arial"/>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mn-cs"/>
                  <a:sym typeface="Arial"/>
                </a:rPr>
                <a:t>1</a:t>
              </a:r>
            </a:p>
          </p:txBody>
        </p:sp>
      </p:grpSp>
      <p:grpSp>
        <p:nvGrpSpPr>
          <p:cNvPr id="22" name="Group 21">
            <a:extLst>
              <a:ext uri="{FF2B5EF4-FFF2-40B4-BE49-F238E27FC236}">
                <a16:creationId xmlns:a16="http://schemas.microsoft.com/office/drawing/2014/main" id="{FC95B22E-C8FD-4C1C-AC87-63B1D3690075}"/>
              </a:ext>
            </a:extLst>
          </p:cNvPr>
          <p:cNvGrpSpPr/>
          <p:nvPr/>
        </p:nvGrpSpPr>
        <p:grpSpPr>
          <a:xfrm>
            <a:off x="5502473" y="3289495"/>
            <a:ext cx="1036800" cy="666000"/>
            <a:chOff x="876717" y="969686"/>
            <a:chExt cx="808206" cy="454315"/>
          </a:xfrm>
        </p:grpSpPr>
        <p:sp>
          <p:nvSpPr>
            <p:cNvPr id="23" name="Rectangle: Rounded Corners 22">
              <a:extLst>
                <a:ext uri="{FF2B5EF4-FFF2-40B4-BE49-F238E27FC236}">
                  <a16:creationId xmlns:a16="http://schemas.microsoft.com/office/drawing/2014/main" id="{DF81D7AB-B8C0-45BE-91F9-96424774D108}"/>
                </a:ext>
              </a:extLst>
            </p:cNvPr>
            <p:cNvSpPr/>
            <p:nvPr/>
          </p:nvSpPr>
          <p:spPr>
            <a:xfrm>
              <a:off x="876717" y="969686"/>
              <a:ext cx="808206" cy="454315"/>
            </a:xfrm>
            <a:prstGeom prst="roundRect">
              <a:avLst>
                <a:gd name="adj" fmla="val 10000"/>
              </a:avLst>
            </a:pr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Rectangle: Rounded Corners 12">
              <a:extLst>
                <a:ext uri="{FF2B5EF4-FFF2-40B4-BE49-F238E27FC236}">
                  <a16:creationId xmlns:a16="http://schemas.microsoft.com/office/drawing/2014/main" id="{FE873FD4-858F-49BC-A937-269E61D5EFDF}"/>
                </a:ext>
              </a:extLst>
            </p:cNvPr>
            <p:cNvSpPr txBox="1"/>
            <p:nvPr/>
          </p:nvSpPr>
          <p:spPr>
            <a:xfrm>
              <a:off x="890023" y="982992"/>
              <a:ext cx="781594" cy="4277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marR="0" lvl="0" indent="0" algn="ctr" defTabSz="889000" rtl="0" eaLnBrk="1" fontAlgn="auto" latinLnBrk="0" hangingPunct="1">
                <a:lnSpc>
                  <a:spcPct val="90000"/>
                </a:lnSpc>
                <a:spcBef>
                  <a:spcPct val="0"/>
                </a:spcBef>
                <a:spcAft>
                  <a:spcPct val="35000"/>
                </a:spcAft>
                <a:buClr>
                  <a:srgbClr val="000000"/>
                </a:buClr>
                <a:buSzTx/>
                <a:buFont typeface="Arial"/>
                <a:buNone/>
                <a:tabLst/>
                <a:defRPr/>
              </a:pPr>
              <a:r>
                <a:rPr kumimoji="0" lang="en-US" sz="2000" b="0" i="0" u="none" strike="noStrike" kern="1200" cap="none" spc="0" normalizeH="0" baseline="0" noProof="0" dirty="0">
                  <a:ln>
                    <a:noFill/>
                  </a:ln>
                  <a:solidFill>
                    <a:srgbClr val="EEEEEE"/>
                  </a:solidFill>
                  <a:effectLst/>
                  <a:uLnTx/>
                  <a:uFillTx/>
                  <a:latin typeface="+mj-lt"/>
                  <a:ea typeface="+mn-ea"/>
                  <a:cs typeface="+mn-cs"/>
                  <a:sym typeface="Arial"/>
                </a:rPr>
                <a:t>116</a:t>
              </a:r>
            </a:p>
          </p:txBody>
        </p:sp>
      </p:grpSp>
      <p:sp>
        <p:nvSpPr>
          <p:cNvPr id="33" name="TextBox 32">
            <a:extLst>
              <a:ext uri="{FF2B5EF4-FFF2-40B4-BE49-F238E27FC236}">
                <a16:creationId xmlns:a16="http://schemas.microsoft.com/office/drawing/2014/main" id="{8DAA935D-3853-4740-80CB-5F01A22D5C75}"/>
              </a:ext>
            </a:extLst>
          </p:cNvPr>
          <p:cNvSpPr txBox="1"/>
          <p:nvPr/>
        </p:nvSpPr>
        <p:spPr>
          <a:xfrm>
            <a:off x="190500" y="571500"/>
            <a:ext cx="5128260"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800" b="0" i="0" u="none" strike="noStrike" kern="0" cap="none" spc="0" normalizeH="0" baseline="0" noProof="0" dirty="0">
                <a:ln>
                  <a:noFill/>
                </a:ln>
                <a:solidFill>
                  <a:srgbClr val="EEEEEE"/>
                </a:solidFill>
                <a:effectLst/>
                <a:uLnTx/>
                <a:uFillTx/>
                <a:latin typeface="+mj-lt"/>
                <a:cs typeface="Arial"/>
                <a:sym typeface="Arial"/>
              </a:rPr>
              <a:t>Train &amp; Test Data</a:t>
            </a:r>
          </a:p>
        </p:txBody>
      </p:sp>
      <p:pic>
        <p:nvPicPr>
          <p:cNvPr id="35" name="Picture 34">
            <a:extLst>
              <a:ext uri="{FF2B5EF4-FFF2-40B4-BE49-F238E27FC236}">
                <a16:creationId xmlns:a16="http://schemas.microsoft.com/office/drawing/2014/main" id="{5D37E48B-3061-4E2E-B5D6-D36989C0701D}"/>
              </a:ext>
            </a:extLst>
          </p:cNvPr>
          <p:cNvPicPr>
            <a:picLocks noChangeAspect="1"/>
          </p:cNvPicPr>
          <p:nvPr/>
        </p:nvPicPr>
        <p:blipFill rotWithShape="1">
          <a:blip r:embed="rId4"/>
          <a:srcRect l="20953" t="46189" r="52857" b="34434"/>
          <a:stretch/>
        </p:blipFill>
        <p:spPr>
          <a:xfrm flipV="1">
            <a:off x="190500" y="1211880"/>
            <a:ext cx="4210716" cy="45719"/>
          </a:xfrm>
          <a:prstGeom prst="rect">
            <a:avLst/>
          </a:prstGeom>
        </p:spPr>
      </p:pic>
      <p:pic>
        <p:nvPicPr>
          <p:cNvPr id="36" name="Picture 35" descr="Related image">
            <a:extLst>
              <a:ext uri="{FF2B5EF4-FFF2-40B4-BE49-F238E27FC236}">
                <a16:creationId xmlns:a16="http://schemas.microsoft.com/office/drawing/2014/main" id="{75169C79-7F33-4B03-8236-80F75E6EEF6A}"/>
              </a:ext>
            </a:extLst>
          </p:cNvPr>
          <p:cNvPicPr>
            <a:picLocks noChangeAspect="1" noChangeArrowheads="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725018" y="-65200"/>
            <a:ext cx="1495182" cy="6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54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E2F2-C37B-4923-96D6-80F71283EDD1}"/>
              </a:ext>
            </a:extLst>
          </p:cNvPr>
          <p:cNvSpPr>
            <a:spLocks noGrp="1"/>
          </p:cNvSpPr>
          <p:nvPr>
            <p:ph type="title"/>
          </p:nvPr>
        </p:nvSpPr>
        <p:spPr>
          <a:xfrm>
            <a:off x="483710" y="414043"/>
            <a:ext cx="8520600" cy="572700"/>
          </a:xfrm>
        </p:spPr>
        <p:txBody>
          <a:bodyPr/>
          <a:lstStyle/>
          <a:p>
            <a:r>
              <a:rPr lang="en-IN" sz="3800" dirty="0">
                <a:latin typeface="+mj-lt"/>
              </a:rPr>
              <a:t>Logistic Regression</a:t>
            </a:r>
          </a:p>
        </p:txBody>
      </p:sp>
      <p:pic>
        <p:nvPicPr>
          <p:cNvPr id="4" name="Picture 3" descr="Related image">
            <a:extLst>
              <a:ext uri="{FF2B5EF4-FFF2-40B4-BE49-F238E27FC236}">
                <a16:creationId xmlns:a16="http://schemas.microsoft.com/office/drawing/2014/main" id="{B9C3BF45-51CA-402D-BC6D-112E6F229941}"/>
              </a:ext>
            </a:extLst>
          </p:cNvPr>
          <p:cNvPicPr>
            <a:picLocks noChangeAspect="1" noChangeArrowheads="1"/>
          </p:cNvPicPr>
          <p:nvPr/>
        </p:nvPicPr>
        <p:blipFill>
          <a:blip r:embed="rId2" cstate="print">
            <a:duotone>
              <a:prstClr val="black"/>
              <a:srgbClr val="FF0000">
                <a:tint val="45000"/>
                <a:satMod val="400000"/>
              </a:srgbClr>
            </a:duotone>
            <a:extLst>
              <a:ext uri="{BEBA8EAE-BF5A-486C-A8C5-ECC9F3942E4B}">
                <a14:imgProps xmlns:a14="http://schemas.microsoft.com/office/drawing/2010/main">
                  <a14:imgLayer r:embed="rId3">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A19A45-42A9-4CE7-8CF1-3B33E0C0D235}"/>
              </a:ext>
            </a:extLst>
          </p:cNvPr>
          <p:cNvPicPr>
            <a:picLocks noChangeAspect="1"/>
          </p:cNvPicPr>
          <p:nvPr/>
        </p:nvPicPr>
        <p:blipFill rotWithShape="1">
          <a:blip r:embed="rId4"/>
          <a:srcRect l="20953" t="46189" r="52857" b="34434"/>
          <a:stretch/>
        </p:blipFill>
        <p:spPr>
          <a:xfrm flipV="1">
            <a:off x="612178" y="1155088"/>
            <a:ext cx="4210716" cy="45719"/>
          </a:xfrm>
          <a:prstGeom prst="rect">
            <a:avLst/>
          </a:prstGeom>
        </p:spPr>
      </p:pic>
      <p:sp>
        <p:nvSpPr>
          <p:cNvPr id="6" name="TextBox 5">
            <a:extLst>
              <a:ext uri="{FF2B5EF4-FFF2-40B4-BE49-F238E27FC236}">
                <a16:creationId xmlns:a16="http://schemas.microsoft.com/office/drawing/2014/main" id="{BE9760B8-91C7-4571-8B38-0DE0B0D05C33}"/>
              </a:ext>
            </a:extLst>
          </p:cNvPr>
          <p:cNvSpPr txBox="1"/>
          <p:nvPr/>
        </p:nvSpPr>
        <p:spPr>
          <a:xfrm>
            <a:off x="309868" y="1405607"/>
            <a:ext cx="4919593" cy="2862322"/>
          </a:xfrm>
          <a:prstGeom prst="rect">
            <a:avLst/>
          </a:prstGeom>
          <a:noFill/>
        </p:spPr>
        <p:txBody>
          <a:bodyPr wrap="square" rtlCol="0">
            <a:spAutoFit/>
          </a:bodyPr>
          <a:lstStyle/>
          <a:p>
            <a:pPr marL="342900" indent="-342900">
              <a:buFont typeface="Arial" panose="020B0604020202020204" pitchFamily="34" charset="0"/>
              <a:buChar char="•"/>
            </a:pPr>
            <a:r>
              <a:rPr lang="en-IN" sz="2000" dirty="0">
                <a:latin typeface="+mj-lt"/>
              </a:rPr>
              <a:t>Logistic Regression is a classification algorithm</a:t>
            </a:r>
          </a:p>
          <a:p>
            <a:endParaRPr lang="en-IN" sz="2000" dirty="0">
              <a:latin typeface="+mj-lt"/>
            </a:endParaRPr>
          </a:p>
          <a:p>
            <a:pPr marL="342900" indent="-342900">
              <a:buFont typeface="Arial" panose="020B0604020202020204" pitchFamily="34" charset="0"/>
              <a:buChar char="•"/>
            </a:pPr>
            <a:endParaRPr lang="en-IN" sz="2000" dirty="0">
              <a:latin typeface="+mj-lt"/>
            </a:endParaRPr>
          </a:p>
          <a:p>
            <a:pPr marL="342900" indent="-342900">
              <a:buFont typeface="Arial" panose="020B0604020202020204" pitchFamily="34" charset="0"/>
              <a:buChar char="•"/>
            </a:pPr>
            <a:endParaRPr lang="en-IN" sz="2000" dirty="0">
              <a:latin typeface="+mj-lt"/>
            </a:endParaRPr>
          </a:p>
          <a:p>
            <a:pPr marL="342900" indent="-342900">
              <a:buFont typeface="Arial" panose="020B0604020202020204" pitchFamily="34" charset="0"/>
              <a:buChar char="•"/>
            </a:pPr>
            <a:r>
              <a:rPr lang="en-US" sz="2000" dirty="0">
                <a:latin typeface="+mj-lt"/>
              </a:rPr>
              <a:t> It is used to explain the relationship between one dependent binary variable and one or more nominal, ordinal, interval or ratio-level independent variables.</a:t>
            </a:r>
            <a:endParaRPr lang="en-IN" sz="2000" dirty="0">
              <a:latin typeface="+mj-lt"/>
            </a:endParaRPr>
          </a:p>
        </p:txBody>
      </p:sp>
      <p:pic>
        <p:nvPicPr>
          <p:cNvPr id="1026"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26812" y1="35027" x2="26812" y2="35027"/>
                        <a14:foregroundMark x1="33333" y1="37701" x2="33333" y2="37701"/>
                        <a14:foregroundMark x1="37101" y1="36364" x2="37101" y2="36364"/>
                        <a14:foregroundMark x1="34638" y1="48930" x2="34638" y2="48930"/>
                        <a14:foregroundMark x1="28841" y1="48930" x2="28841" y2="48930"/>
                        <a14:foregroundMark x1="22029" y1="49198" x2="22029" y2="49198"/>
                        <a14:foregroundMark x1="80725" y1="42246" x2="80725" y2="42246"/>
                        <a14:foregroundMark x1="80580" y1="29412" x2="80580" y2="29412"/>
                        <a14:foregroundMark x1="34783" y1="65775" x2="34783" y2="65775"/>
                        <a14:foregroundMark x1="22754" y1="50535" x2="22754" y2="50535"/>
                        <a14:foregroundMark x1="25217" y1="67914" x2="25217" y2="67914"/>
                        <a14:foregroundMark x1="27246" y1="67112" x2="27246" y2="67112"/>
                        <a14:foregroundMark x1="67101" y1="26738" x2="67101" y2="26738"/>
                        <a14:foregroundMark x1="72029" y1="30214" x2="72029" y2="30214"/>
                        <a14:foregroundMark x1="72029" y1="47594" x2="72029" y2="47594"/>
                        <a14:foregroundMark x1="68986" y1="47594" x2="68986" y2="47594"/>
                        <a14:foregroundMark x1="65507" y1="52139" x2="65507" y2="52139"/>
                        <a14:foregroundMark x1="65507" y1="55882" x2="65507" y2="55882"/>
                        <a14:foregroundMark x1="65507" y1="61230" x2="65507" y2="61230"/>
                        <a14:foregroundMark x1="64058" y1="65775" x2="64058" y2="65775"/>
                        <a14:foregroundMark x1="61884" y1="70588" x2="61884" y2="70588"/>
                        <a14:foregroundMark x1="59565" y1="73797" x2="59565" y2="73797"/>
                        <a14:backgroundMark x1="64638" y1="36096" x2="64638" y2="36096"/>
                        <a14:backgroundMark x1="56087" y1="49198" x2="56087" y2="49198"/>
                        <a14:backgroundMark x1="54348" y1="51070" x2="54348" y2="51070"/>
                      </a14:backgroundRemoval>
                    </a14:imgEffect>
                  </a14:imgLayer>
                </a14:imgProps>
              </a:ext>
              <a:ext uri="{28A0092B-C50C-407E-A947-70E740481C1C}">
                <a14:useLocalDpi xmlns:a14="http://schemas.microsoft.com/office/drawing/2010/main" val="0"/>
              </a:ext>
            </a:extLst>
          </a:blip>
          <a:srcRect/>
          <a:stretch>
            <a:fillRect/>
          </a:stretch>
        </p:blipFill>
        <p:spPr bwMode="auto">
          <a:xfrm>
            <a:off x="4409432" y="1174578"/>
            <a:ext cx="5191298" cy="2813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1766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7000"/>
            <a:extLst>
              <a:ext uri="{BEBA8EAE-BF5A-486C-A8C5-ECC9F3942E4B}">
                <a14:imgProps xmlns:a14="http://schemas.microsoft.com/office/drawing/2010/main">
                  <a14:imgLayer r:embed="rId4">
                    <a14:imgEffect>
                      <a14:sharpenSoften amount="-1000"/>
                    </a14:imgEffect>
                    <a14:imgEffect>
                      <a14:colorTemperature colorTemp="6645"/>
                    </a14:imgEffect>
                    <a14:imgEffect>
                      <a14:saturation sat="155000"/>
                    </a14:imgEffect>
                    <a14:imgEffect>
                      <a14:brightnessContrast bright="-91000" contrast="-39000"/>
                    </a14:imgEffect>
                  </a14:imgLayer>
                </a14:imgProps>
              </a:ext>
            </a:extLst>
          </a:blip>
          <a:srcRect/>
          <a:stretch>
            <a:fillRect t="-12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93D89D-E261-4A6E-983B-21E0B1952B73}"/>
              </a:ext>
            </a:extLst>
          </p:cNvPr>
          <p:cNvSpPr txBox="1"/>
          <p:nvPr/>
        </p:nvSpPr>
        <p:spPr>
          <a:xfrm>
            <a:off x="181429" y="635600"/>
            <a:ext cx="3955143" cy="677108"/>
          </a:xfrm>
          <a:prstGeom prst="rect">
            <a:avLst/>
          </a:prstGeom>
          <a:noFill/>
        </p:spPr>
        <p:txBody>
          <a:bodyPr wrap="square" rtlCol="0">
            <a:spAutoFit/>
          </a:bodyPr>
          <a:lstStyle/>
          <a:p>
            <a:r>
              <a:rPr lang="en-IN" sz="3800" dirty="0">
                <a:solidFill>
                  <a:schemeClr val="tx2"/>
                </a:solidFill>
                <a:latin typeface="Bell MT" panose="02020503060305020303" pitchFamily="18" charset="0"/>
              </a:rPr>
              <a:t>What is Airbnb?</a:t>
            </a:r>
          </a:p>
        </p:txBody>
      </p:sp>
      <p:pic>
        <p:nvPicPr>
          <p:cNvPr id="6" name="Picture 5" descr="Related image">
            <a:extLst>
              <a:ext uri="{FF2B5EF4-FFF2-40B4-BE49-F238E27FC236}">
                <a16:creationId xmlns:a16="http://schemas.microsoft.com/office/drawing/2014/main" id="{F7A4B31E-3F12-4A07-A8A2-ABEADAB1F4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2361" y="-27817"/>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AFDC984-95B9-4628-A557-5DB55C76DEE9}"/>
              </a:ext>
            </a:extLst>
          </p:cNvPr>
          <p:cNvPicPr>
            <a:picLocks noChangeAspect="1"/>
          </p:cNvPicPr>
          <p:nvPr/>
        </p:nvPicPr>
        <p:blipFill rotWithShape="1">
          <a:blip r:embed="rId6"/>
          <a:srcRect l="20953" t="46189" r="52857" b="34434"/>
          <a:stretch/>
        </p:blipFill>
        <p:spPr>
          <a:xfrm flipV="1">
            <a:off x="224971" y="1377964"/>
            <a:ext cx="3562818" cy="45719"/>
          </a:xfrm>
          <a:prstGeom prst="rect">
            <a:avLst/>
          </a:prstGeom>
        </p:spPr>
      </p:pic>
      <p:pic>
        <p:nvPicPr>
          <p:cNvPr id="16" name="Picture 15">
            <a:extLst>
              <a:ext uri="{FF2B5EF4-FFF2-40B4-BE49-F238E27FC236}">
                <a16:creationId xmlns:a16="http://schemas.microsoft.com/office/drawing/2014/main" id="{6A8F34B1-DE4E-49E9-84C3-BE18D47FB5C8}"/>
              </a:ext>
            </a:extLst>
          </p:cNvPr>
          <p:cNvPicPr>
            <a:picLocks noChangeAspect="1"/>
          </p:cNvPicPr>
          <p:nvPr/>
        </p:nvPicPr>
        <p:blipFill>
          <a:blip r:embed="rId7"/>
          <a:stretch>
            <a:fillRect/>
          </a:stretch>
        </p:blipFill>
        <p:spPr>
          <a:xfrm flipH="1">
            <a:off x="1141298" y="3356899"/>
            <a:ext cx="865082" cy="865082"/>
          </a:xfrm>
          <a:prstGeom prst="rect">
            <a:avLst/>
          </a:prstGeom>
        </p:spPr>
      </p:pic>
      <p:sp>
        <p:nvSpPr>
          <p:cNvPr id="18" name="TextBox 17">
            <a:extLst>
              <a:ext uri="{FF2B5EF4-FFF2-40B4-BE49-F238E27FC236}">
                <a16:creationId xmlns:a16="http://schemas.microsoft.com/office/drawing/2014/main" id="{6C0F42C3-DEE5-4718-9CA5-AACDF70F9B00}"/>
              </a:ext>
            </a:extLst>
          </p:cNvPr>
          <p:cNvSpPr txBox="1"/>
          <p:nvPr/>
        </p:nvSpPr>
        <p:spPr>
          <a:xfrm>
            <a:off x="1046495" y="4206512"/>
            <a:ext cx="1222830" cy="246221"/>
          </a:xfrm>
          <a:prstGeom prst="rect">
            <a:avLst/>
          </a:prstGeom>
          <a:noFill/>
        </p:spPr>
        <p:txBody>
          <a:bodyPr wrap="square" rtlCol="0">
            <a:spAutoFit/>
          </a:bodyPr>
          <a:lstStyle/>
          <a:p>
            <a:r>
              <a:rPr lang="en-IN" sz="1000" b="1" dirty="0">
                <a:solidFill>
                  <a:schemeClr val="tx2"/>
                </a:solidFill>
                <a:latin typeface="Bell MT" panose="02020503060305020303" pitchFamily="18" charset="0"/>
              </a:rPr>
              <a:t>Headquarters</a:t>
            </a:r>
          </a:p>
        </p:txBody>
      </p:sp>
      <p:sp>
        <p:nvSpPr>
          <p:cNvPr id="19" name="TextBox 18">
            <a:extLst>
              <a:ext uri="{FF2B5EF4-FFF2-40B4-BE49-F238E27FC236}">
                <a16:creationId xmlns:a16="http://schemas.microsoft.com/office/drawing/2014/main" id="{141448DD-9157-4F97-8DB6-9E696168652F}"/>
              </a:ext>
            </a:extLst>
          </p:cNvPr>
          <p:cNvSpPr txBox="1"/>
          <p:nvPr/>
        </p:nvSpPr>
        <p:spPr>
          <a:xfrm>
            <a:off x="407979" y="4355598"/>
            <a:ext cx="2331720" cy="523220"/>
          </a:xfrm>
          <a:prstGeom prst="rect">
            <a:avLst/>
          </a:prstGeom>
          <a:noFill/>
        </p:spPr>
        <p:txBody>
          <a:bodyPr wrap="square" rtlCol="0">
            <a:spAutoFit/>
          </a:bodyPr>
          <a:lstStyle/>
          <a:p>
            <a:pPr algn="ctr"/>
            <a:r>
              <a:rPr lang="en-IN" dirty="0">
                <a:solidFill>
                  <a:schemeClr val="tx2"/>
                </a:solidFill>
                <a:latin typeface="Bell MT" panose="02020503060305020303" pitchFamily="18" charset="0"/>
              </a:rPr>
              <a:t>San-Francisco, California, United States</a:t>
            </a:r>
          </a:p>
        </p:txBody>
      </p:sp>
      <p:pic>
        <p:nvPicPr>
          <p:cNvPr id="25" name="Picture 24">
            <a:extLst>
              <a:ext uri="{FF2B5EF4-FFF2-40B4-BE49-F238E27FC236}">
                <a16:creationId xmlns:a16="http://schemas.microsoft.com/office/drawing/2014/main" id="{74062E41-8800-4699-A383-5590CF67409B}"/>
              </a:ext>
            </a:extLst>
          </p:cNvPr>
          <p:cNvPicPr>
            <a:picLocks noChangeAspect="1"/>
          </p:cNvPicPr>
          <p:nvPr/>
        </p:nvPicPr>
        <p:blipFill>
          <a:blip r:embed="rId8"/>
          <a:stretch>
            <a:fillRect/>
          </a:stretch>
        </p:blipFill>
        <p:spPr>
          <a:xfrm>
            <a:off x="4036398" y="1260237"/>
            <a:ext cx="870908" cy="870908"/>
          </a:xfrm>
          <a:prstGeom prst="rect">
            <a:avLst/>
          </a:prstGeom>
        </p:spPr>
      </p:pic>
      <p:pic>
        <p:nvPicPr>
          <p:cNvPr id="27" name="Picture 26">
            <a:extLst>
              <a:ext uri="{FF2B5EF4-FFF2-40B4-BE49-F238E27FC236}">
                <a16:creationId xmlns:a16="http://schemas.microsoft.com/office/drawing/2014/main" id="{95909FC1-4E7F-4902-92C4-5DB174903D6B}"/>
              </a:ext>
            </a:extLst>
          </p:cNvPr>
          <p:cNvPicPr>
            <a:picLocks noChangeAspect="1"/>
          </p:cNvPicPr>
          <p:nvPr/>
        </p:nvPicPr>
        <p:blipFill>
          <a:blip r:embed="rId9"/>
          <a:stretch>
            <a:fillRect/>
          </a:stretch>
        </p:blipFill>
        <p:spPr>
          <a:xfrm>
            <a:off x="4054318" y="3521811"/>
            <a:ext cx="722903" cy="722903"/>
          </a:xfrm>
          <a:prstGeom prst="rect">
            <a:avLst/>
          </a:prstGeom>
        </p:spPr>
      </p:pic>
      <p:sp>
        <p:nvSpPr>
          <p:cNvPr id="28" name="TextBox 27">
            <a:extLst>
              <a:ext uri="{FF2B5EF4-FFF2-40B4-BE49-F238E27FC236}">
                <a16:creationId xmlns:a16="http://schemas.microsoft.com/office/drawing/2014/main" id="{AC4823E1-BD7D-414B-9AA2-AA73D39AED4A}"/>
              </a:ext>
            </a:extLst>
          </p:cNvPr>
          <p:cNvSpPr txBox="1"/>
          <p:nvPr/>
        </p:nvSpPr>
        <p:spPr>
          <a:xfrm>
            <a:off x="3378382" y="2312923"/>
            <a:ext cx="2186940" cy="523220"/>
          </a:xfrm>
          <a:prstGeom prst="rect">
            <a:avLst/>
          </a:prstGeom>
          <a:noFill/>
        </p:spPr>
        <p:txBody>
          <a:bodyPr wrap="square" rtlCol="0">
            <a:spAutoFit/>
          </a:bodyPr>
          <a:lstStyle/>
          <a:p>
            <a:pPr algn="ctr"/>
            <a:r>
              <a:rPr lang="en-IN" dirty="0">
                <a:solidFill>
                  <a:schemeClr val="tx2"/>
                </a:solidFill>
                <a:latin typeface="Bell MT" panose="02020503060305020303" pitchFamily="18" charset="0"/>
              </a:rPr>
              <a:t>Platform to connect users to host customers</a:t>
            </a:r>
          </a:p>
        </p:txBody>
      </p:sp>
      <p:sp>
        <p:nvSpPr>
          <p:cNvPr id="29" name="TextBox 28">
            <a:extLst>
              <a:ext uri="{FF2B5EF4-FFF2-40B4-BE49-F238E27FC236}">
                <a16:creationId xmlns:a16="http://schemas.microsoft.com/office/drawing/2014/main" id="{C60E7E50-B09D-4A55-8A3C-D32B8FA66096}"/>
              </a:ext>
            </a:extLst>
          </p:cNvPr>
          <p:cNvSpPr txBox="1"/>
          <p:nvPr/>
        </p:nvSpPr>
        <p:spPr>
          <a:xfrm>
            <a:off x="3722370" y="2131145"/>
            <a:ext cx="1699260" cy="246221"/>
          </a:xfrm>
          <a:prstGeom prst="rect">
            <a:avLst/>
          </a:prstGeom>
          <a:noFill/>
        </p:spPr>
        <p:txBody>
          <a:bodyPr wrap="square" rtlCol="0">
            <a:spAutoFit/>
          </a:bodyPr>
          <a:lstStyle/>
          <a:p>
            <a:r>
              <a:rPr lang="en-IN" sz="1000" dirty="0">
                <a:solidFill>
                  <a:schemeClr val="tx2"/>
                </a:solidFill>
                <a:latin typeface="Bell MT" panose="02020503060305020303" pitchFamily="18" charset="0"/>
              </a:rPr>
              <a:t>Accommodation Business</a:t>
            </a:r>
          </a:p>
        </p:txBody>
      </p:sp>
      <p:sp>
        <p:nvSpPr>
          <p:cNvPr id="31" name="TextBox 30">
            <a:extLst>
              <a:ext uri="{FF2B5EF4-FFF2-40B4-BE49-F238E27FC236}">
                <a16:creationId xmlns:a16="http://schemas.microsoft.com/office/drawing/2014/main" id="{FB7EBC3B-117E-4B21-A283-4FFF6B839595}"/>
              </a:ext>
            </a:extLst>
          </p:cNvPr>
          <p:cNvSpPr txBox="1"/>
          <p:nvPr/>
        </p:nvSpPr>
        <p:spPr>
          <a:xfrm>
            <a:off x="4036398" y="4232488"/>
            <a:ext cx="1222830" cy="246221"/>
          </a:xfrm>
          <a:prstGeom prst="rect">
            <a:avLst/>
          </a:prstGeom>
          <a:noFill/>
        </p:spPr>
        <p:txBody>
          <a:bodyPr wrap="square" rtlCol="0">
            <a:spAutoFit/>
          </a:bodyPr>
          <a:lstStyle/>
          <a:p>
            <a:r>
              <a:rPr lang="en-IN" sz="1000" b="1" dirty="0">
                <a:solidFill>
                  <a:schemeClr val="tx2"/>
                </a:solidFill>
                <a:latin typeface="Bell MT" panose="02020503060305020303" pitchFamily="18" charset="0"/>
              </a:rPr>
              <a:t>Founded</a:t>
            </a:r>
          </a:p>
        </p:txBody>
      </p:sp>
      <p:sp>
        <p:nvSpPr>
          <p:cNvPr id="32" name="TextBox 31">
            <a:extLst>
              <a:ext uri="{FF2B5EF4-FFF2-40B4-BE49-F238E27FC236}">
                <a16:creationId xmlns:a16="http://schemas.microsoft.com/office/drawing/2014/main" id="{947F493B-106D-48CC-BC86-7B2C59BDB66C}"/>
              </a:ext>
            </a:extLst>
          </p:cNvPr>
          <p:cNvSpPr txBox="1"/>
          <p:nvPr/>
        </p:nvSpPr>
        <p:spPr>
          <a:xfrm>
            <a:off x="3779684" y="4355598"/>
            <a:ext cx="1384336" cy="307777"/>
          </a:xfrm>
          <a:prstGeom prst="rect">
            <a:avLst/>
          </a:prstGeom>
          <a:noFill/>
        </p:spPr>
        <p:txBody>
          <a:bodyPr wrap="square" rtlCol="0">
            <a:spAutoFit/>
          </a:bodyPr>
          <a:lstStyle/>
          <a:p>
            <a:r>
              <a:rPr lang="en-IN" dirty="0">
                <a:solidFill>
                  <a:schemeClr val="tx2"/>
                </a:solidFill>
                <a:latin typeface="Bell MT" panose="02020503060305020303" pitchFamily="18" charset="0"/>
              </a:rPr>
              <a:t>August, 2008</a:t>
            </a:r>
          </a:p>
        </p:txBody>
      </p:sp>
      <p:pic>
        <p:nvPicPr>
          <p:cNvPr id="33" name="Picture 32">
            <a:extLst>
              <a:ext uri="{FF2B5EF4-FFF2-40B4-BE49-F238E27FC236}">
                <a16:creationId xmlns:a16="http://schemas.microsoft.com/office/drawing/2014/main" id="{59DBB115-9FEB-4D5D-AACC-66702C49FE93}"/>
              </a:ext>
            </a:extLst>
          </p:cNvPr>
          <p:cNvPicPr>
            <a:picLocks noChangeAspect="1"/>
          </p:cNvPicPr>
          <p:nvPr/>
        </p:nvPicPr>
        <p:blipFill>
          <a:blip r:embed="rId10"/>
          <a:stretch>
            <a:fillRect/>
          </a:stretch>
        </p:blipFill>
        <p:spPr>
          <a:xfrm>
            <a:off x="6667540" y="3471857"/>
            <a:ext cx="734655" cy="734655"/>
          </a:xfrm>
          <a:prstGeom prst="rect">
            <a:avLst/>
          </a:prstGeom>
        </p:spPr>
      </p:pic>
      <p:sp>
        <p:nvSpPr>
          <p:cNvPr id="35" name="TextBox 34">
            <a:extLst>
              <a:ext uri="{FF2B5EF4-FFF2-40B4-BE49-F238E27FC236}">
                <a16:creationId xmlns:a16="http://schemas.microsoft.com/office/drawing/2014/main" id="{AFA29A2A-52BA-4612-8108-9661C98085DC}"/>
              </a:ext>
            </a:extLst>
          </p:cNvPr>
          <p:cNvSpPr txBox="1"/>
          <p:nvPr/>
        </p:nvSpPr>
        <p:spPr>
          <a:xfrm>
            <a:off x="6698009" y="4175587"/>
            <a:ext cx="722903" cy="246221"/>
          </a:xfrm>
          <a:prstGeom prst="rect">
            <a:avLst/>
          </a:prstGeom>
          <a:noFill/>
        </p:spPr>
        <p:txBody>
          <a:bodyPr wrap="square" rtlCol="0">
            <a:spAutoFit/>
          </a:bodyPr>
          <a:lstStyle/>
          <a:p>
            <a:r>
              <a:rPr lang="en-IN" sz="1000" b="1" dirty="0">
                <a:solidFill>
                  <a:schemeClr val="tx2"/>
                </a:solidFill>
                <a:latin typeface="Bell MT" panose="02020503060305020303" pitchFamily="18" charset="0"/>
              </a:rPr>
              <a:t>Listings</a:t>
            </a:r>
          </a:p>
        </p:txBody>
      </p:sp>
      <p:sp>
        <p:nvSpPr>
          <p:cNvPr id="36" name="TextBox 35">
            <a:extLst>
              <a:ext uri="{FF2B5EF4-FFF2-40B4-BE49-F238E27FC236}">
                <a16:creationId xmlns:a16="http://schemas.microsoft.com/office/drawing/2014/main" id="{4FF99F57-3761-4DF9-8043-2B232F00CEE3}"/>
              </a:ext>
            </a:extLst>
          </p:cNvPr>
          <p:cNvSpPr txBox="1"/>
          <p:nvPr/>
        </p:nvSpPr>
        <p:spPr>
          <a:xfrm>
            <a:off x="6254374" y="4329622"/>
            <a:ext cx="1560985" cy="523220"/>
          </a:xfrm>
          <a:prstGeom prst="rect">
            <a:avLst/>
          </a:prstGeom>
          <a:noFill/>
        </p:spPr>
        <p:txBody>
          <a:bodyPr wrap="square" rtlCol="0">
            <a:spAutoFit/>
          </a:bodyPr>
          <a:lstStyle/>
          <a:p>
            <a:pPr algn="ctr"/>
            <a:r>
              <a:rPr lang="en-IN" dirty="0">
                <a:solidFill>
                  <a:schemeClr val="tx2"/>
                </a:solidFill>
                <a:latin typeface="Bell MT" panose="02020503060305020303" pitchFamily="18" charset="0"/>
              </a:rPr>
              <a:t>4 million across 191 countries</a:t>
            </a:r>
          </a:p>
        </p:txBody>
      </p:sp>
    </p:spTree>
    <p:extLst>
      <p:ext uri="{BB962C8B-B14F-4D97-AF65-F5344CB8AC3E}">
        <p14:creationId xmlns:p14="http://schemas.microsoft.com/office/powerpoint/2010/main" val="344665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airbnb nyc">
            <a:extLst>
              <a:ext uri="{FF2B5EF4-FFF2-40B4-BE49-F238E27FC236}">
                <a16:creationId xmlns:a16="http://schemas.microsoft.com/office/drawing/2014/main" id="{EF416C1E-C4AA-47E4-AB5C-E5ABCACA292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63000"/>
                    </a14:imgEffect>
                  </a14:imgLayer>
                </a14:imgProps>
              </a:ex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
            <a:extLst>
              <a:ext uri="{FF2B5EF4-FFF2-40B4-BE49-F238E27FC236}">
                <a16:creationId xmlns:a16="http://schemas.microsoft.com/office/drawing/2014/main" id="{23807A69-2073-493E-9526-EBC0F481580D}"/>
              </a:ext>
            </a:extLst>
          </p:cNvPr>
          <p:cNvSpPr txBox="1"/>
          <p:nvPr/>
        </p:nvSpPr>
        <p:spPr>
          <a:xfrm>
            <a:off x="4716780" y="1248596"/>
            <a:ext cx="5730960" cy="224676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chemeClr val="bg1"/>
              </a:buClr>
              <a:buFont typeface="Arial" pitchFamily="34" charset="0"/>
              <a:buChar char="•"/>
            </a:pPr>
            <a:r>
              <a:rPr lang="en-US" sz="2000" dirty="0">
                <a:solidFill>
                  <a:schemeClr val="bg1"/>
                </a:solidFill>
                <a:latin typeface="Bell MT" pitchFamily="18" charset="0"/>
              </a:rPr>
              <a:t>Require guest profile picture</a:t>
            </a:r>
          </a:p>
          <a:p>
            <a:pPr marL="285750" indent="-285750">
              <a:buClr>
                <a:schemeClr val="bg1"/>
              </a:buClr>
              <a:buFont typeface="Arial" pitchFamily="34" charset="0"/>
              <a:buChar char="•"/>
            </a:pPr>
            <a:r>
              <a:rPr lang="en-US" sz="2000" dirty="0">
                <a:solidFill>
                  <a:schemeClr val="bg1"/>
                </a:solidFill>
                <a:latin typeface="Bell MT" pitchFamily="18" charset="0"/>
              </a:rPr>
              <a:t>Hosting duration</a:t>
            </a:r>
          </a:p>
          <a:p>
            <a:pPr marL="285750" indent="-285750">
              <a:buClr>
                <a:schemeClr val="bg1"/>
              </a:buClr>
              <a:buFont typeface="Arial" pitchFamily="34" charset="0"/>
              <a:buChar char="•"/>
            </a:pPr>
            <a:r>
              <a:rPr lang="en-US" sz="2000" dirty="0">
                <a:solidFill>
                  <a:schemeClr val="bg1"/>
                </a:solidFill>
                <a:latin typeface="Bell MT" pitchFamily="18" charset="0"/>
              </a:rPr>
              <a:t>Require guest phone verification</a:t>
            </a:r>
          </a:p>
          <a:p>
            <a:pPr marL="285750" indent="-285750">
              <a:buClr>
                <a:schemeClr val="bg1"/>
              </a:buClr>
              <a:buFont typeface="Arial" pitchFamily="34" charset="0"/>
              <a:buChar char="•"/>
            </a:pPr>
            <a:r>
              <a:rPr lang="en-US" sz="2000" dirty="0">
                <a:solidFill>
                  <a:schemeClr val="bg1"/>
                </a:solidFill>
                <a:latin typeface="Bell MT" pitchFamily="18" charset="0"/>
              </a:rPr>
              <a:t>Calculated Host Listings</a:t>
            </a:r>
          </a:p>
          <a:p>
            <a:pPr marL="285750" indent="-285750">
              <a:buClr>
                <a:schemeClr val="bg1"/>
              </a:buClr>
              <a:buFont typeface="Arial" pitchFamily="34" charset="0"/>
              <a:buChar char="•"/>
            </a:pPr>
            <a:r>
              <a:rPr lang="en-US" sz="2000" dirty="0">
                <a:solidFill>
                  <a:schemeClr val="bg1"/>
                </a:solidFill>
                <a:latin typeface="Bell MT" pitchFamily="18" charset="0"/>
              </a:rPr>
              <a:t>Review score cleanliness</a:t>
            </a:r>
          </a:p>
          <a:p>
            <a:pPr marL="285750" indent="-285750">
              <a:buClr>
                <a:schemeClr val="bg1"/>
              </a:buClr>
              <a:buFont typeface="Arial" pitchFamily="34" charset="0"/>
              <a:buChar char="•"/>
            </a:pPr>
            <a:r>
              <a:rPr lang="en-US" sz="2000" dirty="0">
                <a:solidFill>
                  <a:schemeClr val="bg1"/>
                </a:solidFill>
                <a:latin typeface="Bell MT" pitchFamily="18" charset="0"/>
              </a:rPr>
              <a:t>Cancellation policy moderate</a:t>
            </a:r>
          </a:p>
          <a:p>
            <a:pPr>
              <a:buClr>
                <a:schemeClr val="bg1"/>
              </a:buClr>
            </a:pPr>
            <a:endParaRPr lang="en-US" sz="2000" dirty="0">
              <a:solidFill>
                <a:schemeClr val="bg1"/>
              </a:solidFill>
            </a:endParaRPr>
          </a:p>
        </p:txBody>
      </p:sp>
      <p:sp>
        <p:nvSpPr>
          <p:cNvPr id="7" name="TextBox 6">
            <a:extLst>
              <a:ext uri="{FF2B5EF4-FFF2-40B4-BE49-F238E27FC236}">
                <a16:creationId xmlns:a16="http://schemas.microsoft.com/office/drawing/2014/main" id="{77B2753C-9DAE-4BD4-A5C4-17C6B2154CEC}"/>
              </a:ext>
            </a:extLst>
          </p:cNvPr>
          <p:cNvSpPr txBox="1"/>
          <p:nvPr/>
        </p:nvSpPr>
        <p:spPr>
          <a:xfrm>
            <a:off x="4716780" y="3117743"/>
            <a:ext cx="4236720" cy="1938992"/>
          </a:xfrm>
          <a:prstGeom prst="rect">
            <a:avLst/>
          </a:prstGeom>
          <a:noFill/>
        </p:spPr>
        <p:txBody>
          <a:bodyPr wrap="square" rtlCol="0">
            <a:spAutoFit/>
          </a:bodyPr>
          <a:lstStyle/>
          <a:p>
            <a:pPr marL="285750" indent="-285750">
              <a:buClr>
                <a:schemeClr val="bg1"/>
              </a:buClr>
              <a:buFont typeface="Arial" pitchFamily="34" charset="0"/>
              <a:buChar char="•"/>
            </a:pPr>
            <a:r>
              <a:rPr lang="en-US" sz="2000" dirty="0">
                <a:solidFill>
                  <a:schemeClr val="bg1"/>
                </a:solidFill>
                <a:latin typeface="Bell MT" pitchFamily="18" charset="0"/>
              </a:rPr>
              <a:t>Cancellation policy strict</a:t>
            </a:r>
          </a:p>
          <a:p>
            <a:pPr marL="285750" indent="-285750">
              <a:buClr>
                <a:schemeClr val="bg1"/>
              </a:buClr>
              <a:buFont typeface="Arial" pitchFamily="34" charset="0"/>
              <a:buChar char="•"/>
            </a:pPr>
            <a:r>
              <a:rPr lang="en-US" sz="2000" dirty="0">
                <a:solidFill>
                  <a:schemeClr val="bg1"/>
                </a:solidFill>
                <a:latin typeface="Bell MT" pitchFamily="18" charset="0"/>
              </a:rPr>
              <a:t>Review scores communication</a:t>
            </a:r>
          </a:p>
          <a:p>
            <a:pPr marL="285750" indent="-285750">
              <a:buClr>
                <a:schemeClr val="bg1"/>
              </a:buClr>
              <a:buFont typeface="Arial" pitchFamily="34" charset="0"/>
              <a:buChar char="•"/>
            </a:pPr>
            <a:r>
              <a:rPr lang="en-US" sz="2000" dirty="0">
                <a:solidFill>
                  <a:schemeClr val="bg1"/>
                </a:solidFill>
                <a:latin typeface="Bell MT" pitchFamily="18" charset="0"/>
              </a:rPr>
              <a:t>Bedrooms</a:t>
            </a:r>
          </a:p>
          <a:p>
            <a:pPr marL="285750" indent="-285750">
              <a:buClr>
                <a:schemeClr val="bg1"/>
              </a:buClr>
              <a:buFont typeface="Arial" pitchFamily="34" charset="0"/>
              <a:buChar char="•"/>
            </a:pPr>
            <a:r>
              <a:rPr lang="en-US" sz="2000" dirty="0">
                <a:solidFill>
                  <a:schemeClr val="bg1"/>
                </a:solidFill>
                <a:latin typeface="Bell MT" pitchFamily="18" charset="0"/>
              </a:rPr>
              <a:t>Review Scores Location</a:t>
            </a:r>
          </a:p>
          <a:p>
            <a:pPr marL="285750" indent="-285750">
              <a:buClr>
                <a:schemeClr val="bg1"/>
              </a:buClr>
              <a:buFont typeface="Arial" pitchFamily="34" charset="0"/>
              <a:buChar char="•"/>
            </a:pPr>
            <a:r>
              <a:rPr lang="en-US" sz="2000" dirty="0">
                <a:solidFill>
                  <a:schemeClr val="bg1"/>
                </a:solidFill>
                <a:latin typeface="Bell MT" pitchFamily="18" charset="0"/>
              </a:rPr>
              <a:t>Neighbourhood Cleansed </a:t>
            </a:r>
          </a:p>
          <a:p>
            <a:pPr>
              <a:buClr>
                <a:schemeClr val="bg1"/>
              </a:buClr>
            </a:pPr>
            <a:endParaRPr lang="en-IN" sz="2000" dirty="0">
              <a:solidFill>
                <a:schemeClr val="bg1"/>
              </a:solidFill>
            </a:endParaRPr>
          </a:p>
        </p:txBody>
      </p:sp>
      <p:sp>
        <p:nvSpPr>
          <p:cNvPr id="9" name="Title 1">
            <a:extLst>
              <a:ext uri="{FF2B5EF4-FFF2-40B4-BE49-F238E27FC236}">
                <a16:creationId xmlns:a16="http://schemas.microsoft.com/office/drawing/2014/main" id="{888E80B5-7D2C-4DC9-8F0C-E590F94B865D}"/>
              </a:ext>
            </a:extLst>
          </p:cNvPr>
          <p:cNvSpPr txBox="1">
            <a:spLocks/>
          </p:cNvSpPr>
          <p:nvPr/>
        </p:nvSpPr>
        <p:spPr>
          <a:xfrm>
            <a:off x="235500" y="420498"/>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IN" sz="3800" dirty="0">
                <a:solidFill>
                  <a:schemeClr val="bg1"/>
                </a:solidFill>
                <a:latin typeface="+mj-lt"/>
              </a:rPr>
              <a:t>Conclusion with Logistic Regression</a:t>
            </a:r>
          </a:p>
        </p:txBody>
      </p:sp>
      <p:pic>
        <p:nvPicPr>
          <p:cNvPr id="10" name="Picture 9">
            <a:extLst>
              <a:ext uri="{FF2B5EF4-FFF2-40B4-BE49-F238E27FC236}">
                <a16:creationId xmlns:a16="http://schemas.microsoft.com/office/drawing/2014/main" id="{DFCFD027-2867-49CC-96EF-C2D5E05FEA96}"/>
              </a:ext>
            </a:extLst>
          </p:cNvPr>
          <p:cNvPicPr>
            <a:picLocks noChangeAspect="1"/>
          </p:cNvPicPr>
          <p:nvPr/>
        </p:nvPicPr>
        <p:blipFill rotWithShape="1">
          <a:blip r:embed="rId4"/>
          <a:srcRect l="20953" t="46189" r="52857" b="34434"/>
          <a:stretch/>
        </p:blipFill>
        <p:spPr>
          <a:xfrm flipV="1">
            <a:off x="235500" y="1106487"/>
            <a:ext cx="7489518" cy="45719"/>
          </a:xfrm>
          <a:prstGeom prst="rect">
            <a:avLst/>
          </a:prstGeom>
        </p:spPr>
      </p:pic>
      <p:pic>
        <p:nvPicPr>
          <p:cNvPr id="14" name="Picture 13" descr="Related image">
            <a:extLst>
              <a:ext uri="{FF2B5EF4-FFF2-40B4-BE49-F238E27FC236}">
                <a16:creationId xmlns:a16="http://schemas.microsoft.com/office/drawing/2014/main" id="{171714A6-DFA5-4C90-8A9B-E8C03CDB5109}"/>
              </a:ext>
            </a:extLst>
          </p:cNvPr>
          <p:cNvPicPr>
            <a:picLocks noChangeAspect="1" noChangeArrowheads="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725018" y="-65200"/>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BDA9C73-9A15-4402-A628-D91B299C4322}"/>
              </a:ext>
            </a:extLst>
          </p:cNvPr>
          <p:cNvPicPr>
            <a:picLocks noChangeAspect="1"/>
          </p:cNvPicPr>
          <p:nvPr/>
        </p:nvPicPr>
        <p:blipFill rotWithShape="1">
          <a:blip r:embed="rId7"/>
          <a:srcRect r="16779"/>
          <a:stretch/>
        </p:blipFill>
        <p:spPr>
          <a:xfrm>
            <a:off x="347330" y="1335728"/>
            <a:ext cx="3763925" cy="3564031"/>
          </a:xfrm>
          <a:prstGeom prst="rect">
            <a:avLst/>
          </a:prstGeom>
        </p:spPr>
      </p:pic>
    </p:spTree>
    <p:extLst>
      <p:ext uri="{BB962C8B-B14F-4D97-AF65-F5344CB8AC3E}">
        <p14:creationId xmlns:p14="http://schemas.microsoft.com/office/powerpoint/2010/main" val="2758799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5A5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046F-86C6-4CDE-9FBB-76B263EE6F82}"/>
              </a:ext>
            </a:extLst>
          </p:cNvPr>
          <p:cNvSpPr>
            <a:spLocks noGrp="1"/>
          </p:cNvSpPr>
          <p:nvPr>
            <p:ph type="title"/>
          </p:nvPr>
        </p:nvSpPr>
        <p:spPr>
          <a:noFill/>
        </p:spPr>
        <p:txBody>
          <a:bodyPr/>
          <a:lstStyle/>
          <a:p>
            <a:r>
              <a:rPr lang="en-IN" sz="3800" dirty="0">
                <a:latin typeface="+mj-lt"/>
              </a:rPr>
              <a:t>Confusion Matrix</a:t>
            </a:r>
          </a:p>
        </p:txBody>
      </p:sp>
      <p:graphicFrame>
        <p:nvGraphicFramePr>
          <p:cNvPr id="4" name="Table 3">
            <a:extLst>
              <a:ext uri="{FF2B5EF4-FFF2-40B4-BE49-F238E27FC236}">
                <a16:creationId xmlns:a16="http://schemas.microsoft.com/office/drawing/2014/main" id="{28F8BA3B-E025-4D6C-97B6-37296577C164}"/>
              </a:ext>
            </a:extLst>
          </p:cNvPr>
          <p:cNvGraphicFramePr>
            <a:graphicFrameLocks noGrp="1"/>
          </p:cNvGraphicFramePr>
          <p:nvPr>
            <p:extLst>
              <p:ext uri="{D42A27DB-BD31-4B8C-83A1-F6EECF244321}">
                <p14:modId xmlns:p14="http://schemas.microsoft.com/office/powerpoint/2010/main" val="3174489038"/>
              </p:ext>
            </p:extLst>
          </p:nvPr>
        </p:nvGraphicFramePr>
        <p:xfrm>
          <a:off x="1355296" y="1232535"/>
          <a:ext cx="6129655" cy="2678430"/>
        </p:xfrm>
        <a:graphic>
          <a:graphicData uri="http://schemas.openxmlformats.org/drawingml/2006/table">
            <a:tbl>
              <a:tblPr firstRow="1" bandRow="1">
                <a:tableStyleId>{793D81CF-94F2-401A-BA57-92F5A7B2D0C5}</a:tableStyleId>
              </a:tblPr>
              <a:tblGrid>
                <a:gridCol w="2040255">
                  <a:extLst>
                    <a:ext uri="{9D8B030D-6E8A-4147-A177-3AD203B41FA5}">
                      <a16:colId xmlns:a16="http://schemas.microsoft.com/office/drawing/2014/main" val="11121302"/>
                    </a:ext>
                  </a:extLst>
                </a:gridCol>
                <a:gridCol w="2044700">
                  <a:extLst>
                    <a:ext uri="{9D8B030D-6E8A-4147-A177-3AD203B41FA5}">
                      <a16:colId xmlns:a16="http://schemas.microsoft.com/office/drawing/2014/main" val="3492676129"/>
                    </a:ext>
                  </a:extLst>
                </a:gridCol>
                <a:gridCol w="2044700">
                  <a:extLst>
                    <a:ext uri="{9D8B030D-6E8A-4147-A177-3AD203B41FA5}">
                      <a16:colId xmlns:a16="http://schemas.microsoft.com/office/drawing/2014/main" val="1974144847"/>
                    </a:ext>
                  </a:extLst>
                </a:gridCol>
              </a:tblGrid>
              <a:tr h="892810">
                <a:tc>
                  <a:txBody>
                    <a:bodyPr/>
                    <a:lstStyle/>
                    <a:p>
                      <a:pPr algn="ctr"/>
                      <a:r>
                        <a:rPr lang="en-IN" dirty="0"/>
                        <a:t>                 Actual</a:t>
                      </a:r>
                    </a:p>
                    <a:p>
                      <a:pPr algn="l"/>
                      <a:r>
                        <a:rPr lang="en-IN" dirty="0"/>
                        <a:t>Predicted</a:t>
                      </a:r>
                    </a:p>
                  </a:txBody>
                  <a:tcPr anchor="ctr">
                    <a:lnL w="12700" cap="flat" cmpd="sng" algn="ctr">
                      <a:solidFill>
                        <a:schemeClr val="tx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57150" cap="flat" cmpd="sng" algn="ctr">
                      <a:solidFill>
                        <a:schemeClr val="bg1"/>
                      </a:solidFill>
                      <a:prstDash val="solid"/>
                      <a:round/>
                      <a:headEnd type="none" w="med" len="med"/>
                      <a:tailEnd type="none" w="med" len="med"/>
                    </a:lnTlToBr>
                  </a:tcPr>
                </a:tc>
                <a:tc>
                  <a:txBody>
                    <a:bodyPr/>
                    <a:lstStyle/>
                    <a:p>
                      <a:pPr algn="ctr"/>
                      <a:r>
                        <a:rPr lang="en-IN" dirty="0"/>
                        <a:t>Not Top 100 (0)</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a:txBody>
                    <a:bodyPr/>
                    <a:lstStyle/>
                    <a:p>
                      <a:pPr algn="ctr"/>
                      <a:r>
                        <a:rPr lang="en-IN" dirty="0"/>
                        <a:t>Top 100 (1)</a:t>
                      </a:r>
                    </a:p>
                  </a:txBody>
                  <a:tcPr anchor="ctr">
                    <a:lnL w="571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17865259"/>
                  </a:ext>
                </a:extLst>
              </a:tr>
              <a:tr h="892810">
                <a:tc>
                  <a:txBody>
                    <a:bodyPr/>
                    <a:lstStyle/>
                    <a:p>
                      <a:pPr algn="ctr"/>
                      <a:r>
                        <a:rPr lang="en-IN" dirty="0"/>
                        <a:t>Not Top 100 (0)</a:t>
                      </a:r>
                    </a:p>
                  </a:txBody>
                  <a:tcPr anchor="ctr">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IN" sz="2800" dirty="0"/>
                        <a:t>237</a:t>
                      </a: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IN" sz="2800" dirty="0"/>
                        <a:t>22</a:t>
                      </a:r>
                    </a:p>
                  </a:txBody>
                  <a:tcPr anchor="ct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5244746"/>
                  </a:ext>
                </a:extLst>
              </a:tr>
              <a:tr h="892810">
                <a:tc>
                  <a:txBody>
                    <a:bodyPr/>
                    <a:lstStyle/>
                    <a:p>
                      <a:pPr algn="ctr"/>
                      <a:r>
                        <a:rPr lang="en-IN" dirty="0"/>
                        <a:t>Top 100 (1)</a:t>
                      </a:r>
                    </a:p>
                  </a:txBody>
                  <a:tcPr anchor="ct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algn="ctr"/>
                      <a:r>
                        <a:rPr lang="en-IN" sz="2800" dirty="0"/>
                        <a:t>38</a:t>
                      </a: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algn="ctr"/>
                      <a:r>
                        <a:rPr lang="en-IN" sz="2800" dirty="0"/>
                        <a:t>94</a:t>
                      </a:r>
                    </a:p>
                  </a:txBody>
                  <a:tcPr anchor="ct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86291633"/>
                  </a:ext>
                </a:extLst>
              </a:tr>
            </a:tbl>
          </a:graphicData>
        </a:graphic>
      </p:graphicFrame>
      <p:pic>
        <p:nvPicPr>
          <p:cNvPr id="5" name="Picture 4" descr="Related image">
            <a:extLst>
              <a:ext uri="{FF2B5EF4-FFF2-40B4-BE49-F238E27FC236}">
                <a16:creationId xmlns:a16="http://schemas.microsoft.com/office/drawing/2014/main" id="{E293BA04-C449-4187-AC44-5387E0FEB370}"/>
              </a:ext>
            </a:extLst>
          </p:cNvPr>
          <p:cNvPicPr>
            <a:picLocks noChangeAspect="1" noChangeArrowheads="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725018" y="-65200"/>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461945A-71B5-45FC-8D71-8E7D4F186454}"/>
              </a:ext>
            </a:extLst>
          </p:cNvPr>
          <p:cNvPicPr>
            <a:picLocks noChangeAspect="1"/>
          </p:cNvPicPr>
          <p:nvPr/>
        </p:nvPicPr>
        <p:blipFill rotWithShape="1">
          <a:blip r:embed="rId4">
            <a:lum bright="70000" contrast="-70000"/>
          </a:blip>
          <a:srcRect l="20953" t="46189" r="52857" b="34434"/>
          <a:stretch/>
        </p:blipFill>
        <p:spPr>
          <a:xfrm flipV="1">
            <a:off x="407246" y="1056551"/>
            <a:ext cx="3637703" cy="45719"/>
          </a:xfrm>
          <a:prstGeom prst="rect">
            <a:avLst/>
          </a:prstGeom>
        </p:spPr>
      </p:pic>
    </p:spTree>
    <p:extLst>
      <p:ext uri="{BB962C8B-B14F-4D97-AF65-F5344CB8AC3E}">
        <p14:creationId xmlns:p14="http://schemas.microsoft.com/office/powerpoint/2010/main" val="3055485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58072F81-5781-4BE7-BE3C-DEC96746E81C}"/>
              </a:ext>
            </a:extLst>
          </p:cNvPr>
          <p:cNvSpPr>
            <a:spLocks noGrp="1"/>
          </p:cNvSpPr>
          <p:nvPr>
            <p:ph type="title"/>
          </p:nvPr>
        </p:nvSpPr>
        <p:spPr>
          <a:xfrm>
            <a:off x="311700" y="445025"/>
            <a:ext cx="8520600" cy="572700"/>
          </a:xfrm>
        </p:spPr>
        <p:txBody>
          <a:bodyPr/>
          <a:lstStyle/>
          <a:p>
            <a:r>
              <a:rPr lang="en-IN" sz="3800" dirty="0">
                <a:latin typeface="+mj-lt"/>
              </a:rPr>
              <a:t>Performance Measures</a:t>
            </a:r>
          </a:p>
        </p:txBody>
      </p:sp>
      <p:pic>
        <p:nvPicPr>
          <p:cNvPr id="46" name="Picture 45">
            <a:extLst>
              <a:ext uri="{FF2B5EF4-FFF2-40B4-BE49-F238E27FC236}">
                <a16:creationId xmlns:a16="http://schemas.microsoft.com/office/drawing/2014/main" id="{FFDB52BC-B63B-45E6-A0E5-381A70FFC564}"/>
              </a:ext>
            </a:extLst>
          </p:cNvPr>
          <p:cNvPicPr>
            <a:picLocks noChangeAspect="1"/>
          </p:cNvPicPr>
          <p:nvPr/>
        </p:nvPicPr>
        <p:blipFill rotWithShape="1">
          <a:blip r:embed="rId2"/>
          <a:srcRect l="20953" t="46189" r="52857" b="34434"/>
          <a:stretch/>
        </p:blipFill>
        <p:spPr>
          <a:xfrm>
            <a:off x="418380" y="1039244"/>
            <a:ext cx="4908000" cy="45719"/>
          </a:xfrm>
          <a:prstGeom prst="rect">
            <a:avLst/>
          </a:prstGeom>
        </p:spPr>
      </p:pic>
      <p:pic>
        <p:nvPicPr>
          <p:cNvPr id="47" name="Picture 46" descr="Related image">
            <a:extLst>
              <a:ext uri="{FF2B5EF4-FFF2-40B4-BE49-F238E27FC236}">
                <a16:creationId xmlns:a16="http://schemas.microsoft.com/office/drawing/2014/main" id="{C0830D76-D23A-4B9E-9E6F-CC0A9FDDF142}"/>
              </a:ext>
            </a:extLst>
          </p:cNvPr>
          <p:cNvPicPr>
            <a:picLocks noChangeAspect="1" noChangeArrowheads="1"/>
          </p:cNvPicPr>
          <p:nvPr/>
        </p:nvPicPr>
        <p:blipFill>
          <a:blip r:embed="rId3" cstate="print">
            <a:duotone>
              <a:prstClr val="black"/>
              <a:srgbClr val="FF0000">
                <a:tint val="45000"/>
                <a:satMod val="400000"/>
              </a:srgbClr>
            </a:duotone>
            <a:extLst>
              <a:ext uri="{BEBA8EAE-BF5A-486C-A8C5-ECC9F3942E4B}">
                <a14:imgProps xmlns:a14="http://schemas.microsoft.com/office/drawing/2010/main">
                  <a14:imgLayer r:embed="rId4">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D19C1A0A-28C2-4400-8F24-6E36618A6C85}"/>
              </a:ext>
            </a:extLst>
          </p:cNvPr>
          <p:cNvPicPr>
            <a:picLocks noChangeAspect="1"/>
          </p:cNvPicPr>
          <p:nvPr/>
        </p:nvPicPr>
        <p:blipFill>
          <a:blip r:embed="rId5"/>
          <a:stretch>
            <a:fillRect/>
          </a:stretch>
        </p:blipFill>
        <p:spPr>
          <a:xfrm>
            <a:off x="0" y="1115699"/>
            <a:ext cx="9144000" cy="4050259"/>
          </a:xfrm>
          <a:prstGeom prst="rect">
            <a:avLst/>
          </a:prstGeom>
        </p:spPr>
      </p:pic>
      <p:sp>
        <p:nvSpPr>
          <p:cNvPr id="2" name="Rounded Rectangle 1"/>
          <p:cNvSpPr/>
          <p:nvPr/>
        </p:nvSpPr>
        <p:spPr>
          <a:xfrm>
            <a:off x="2324692" y="1259682"/>
            <a:ext cx="1095375" cy="714375"/>
          </a:xfrm>
          <a:prstGeom prst="roundRect">
            <a:avLst/>
          </a:prstGeom>
          <a:solidFill>
            <a:srgbClr val="C130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81.03%</a:t>
            </a:r>
          </a:p>
        </p:txBody>
      </p:sp>
      <p:sp>
        <p:nvSpPr>
          <p:cNvPr id="7" name="Rounded Rectangle 6"/>
          <p:cNvSpPr/>
          <p:nvPr/>
        </p:nvSpPr>
        <p:spPr>
          <a:xfrm>
            <a:off x="6251575" y="1616869"/>
            <a:ext cx="1057275" cy="785813"/>
          </a:xfrm>
          <a:prstGeom prst="roundRect">
            <a:avLst/>
          </a:prstGeom>
          <a:solidFill>
            <a:schemeClr val="bg1"/>
          </a:solidFill>
          <a:ln>
            <a:solidFill>
              <a:srgbClr val="F6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86.18%</a:t>
            </a:r>
          </a:p>
        </p:txBody>
      </p:sp>
      <p:sp>
        <p:nvSpPr>
          <p:cNvPr id="8" name="Rounded Rectangle 7"/>
          <p:cNvSpPr/>
          <p:nvPr/>
        </p:nvSpPr>
        <p:spPr>
          <a:xfrm>
            <a:off x="1747837" y="3552825"/>
            <a:ext cx="981075" cy="790575"/>
          </a:xfrm>
          <a:prstGeom prst="round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026025" y="4437648"/>
            <a:ext cx="1066800" cy="671513"/>
          </a:xfrm>
          <a:prstGeom prst="roundRect">
            <a:avLst/>
          </a:prstGeom>
          <a:solidFill>
            <a:srgbClr val="C130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71.21%</a:t>
            </a:r>
          </a:p>
        </p:txBody>
      </p:sp>
      <p:sp>
        <p:nvSpPr>
          <p:cNvPr id="10" name="Rounded Rectangle 9"/>
          <p:cNvSpPr/>
          <p:nvPr/>
        </p:nvSpPr>
        <p:spPr>
          <a:xfrm>
            <a:off x="1754504" y="3516457"/>
            <a:ext cx="1104900" cy="816770"/>
          </a:xfrm>
          <a:prstGeom prst="roundRect">
            <a:avLst/>
          </a:prstGeom>
          <a:solidFill>
            <a:schemeClr val="bg1"/>
          </a:solidFill>
          <a:ln>
            <a:solidFill>
              <a:srgbClr val="F6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84.65%</a:t>
            </a:r>
          </a:p>
        </p:txBody>
      </p:sp>
    </p:spTree>
    <p:extLst>
      <p:ext uri="{BB962C8B-B14F-4D97-AF65-F5344CB8AC3E}">
        <p14:creationId xmlns:p14="http://schemas.microsoft.com/office/powerpoint/2010/main" val="1491160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6000"/>
            <a:extLst>
              <a:ext uri="{BEBA8EAE-BF5A-486C-A8C5-ECC9F3942E4B}">
                <a14:imgProps xmlns:a14="http://schemas.microsoft.com/office/drawing/2010/main">
                  <a14:imgLayer r:embed="rId4">
                    <a14:imgEffect>
                      <a14:sharpenSoften amount="-77000"/>
                    </a14:imgEffect>
                    <a14:imgEffect>
                      <a14:brightnessContrast bright="-6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1085850"/>
            <a:ext cx="7132320" cy="3830534"/>
          </a:xfrm>
        </p:spPr>
        <p:txBody>
          <a:bodyPr>
            <a:normAutofit/>
          </a:bodyPr>
          <a:lstStyle/>
          <a:p>
            <a:pPr marL="457200" indent="-457200" algn="l">
              <a:buFont typeface="Arial" pitchFamily="34" charset="0"/>
              <a:buChar char="•"/>
            </a:pPr>
            <a:endParaRPr lang="en-US" sz="2000" dirty="0">
              <a:solidFill>
                <a:schemeClr val="tx2"/>
              </a:solidFill>
              <a:latin typeface="+mn-lt"/>
            </a:endParaRPr>
          </a:p>
          <a:p>
            <a:pPr marL="457200" indent="-457200" algn="l">
              <a:buFont typeface="Arial" pitchFamily="34" charset="0"/>
              <a:buChar char="•"/>
            </a:pPr>
            <a:r>
              <a:rPr lang="en-US" sz="2000" dirty="0">
                <a:solidFill>
                  <a:schemeClr val="tx2"/>
                </a:solidFill>
                <a:latin typeface="+mn-lt"/>
              </a:rPr>
              <a:t>Supervised, non parametric machine learning algorithm. </a:t>
            </a:r>
          </a:p>
          <a:p>
            <a:pPr marL="0" indent="0" algn="l"/>
            <a:endParaRPr lang="en-US" sz="2000" dirty="0">
              <a:solidFill>
                <a:schemeClr val="tx2"/>
              </a:solidFill>
              <a:latin typeface="+mn-lt"/>
            </a:endParaRPr>
          </a:p>
          <a:p>
            <a:pPr marL="457200" indent="-457200" algn="l">
              <a:buFont typeface="Arial" pitchFamily="34" charset="0"/>
              <a:buChar char="•"/>
            </a:pPr>
            <a:r>
              <a:rPr lang="en-US" sz="2000" dirty="0">
                <a:solidFill>
                  <a:schemeClr val="tx2"/>
                </a:solidFill>
                <a:latin typeface="+mn-lt"/>
              </a:rPr>
              <a:t>It is a graphical representation of tree like structure with all possible solutions.</a:t>
            </a:r>
          </a:p>
          <a:p>
            <a:pPr marL="0" indent="0" algn="l"/>
            <a:endParaRPr lang="en-US" sz="2000" dirty="0">
              <a:solidFill>
                <a:schemeClr val="tx2"/>
              </a:solidFill>
              <a:latin typeface="+mn-lt"/>
            </a:endParaRPr>
          </a:p>
          <a:p>
            <a:pPr marL="457200" indent="-457200" algn="l">
              <a:buFont typeface="Arial" pitchFamily="34" charset="0"/>
              <a:buChar char="•"/>
            </a:pPr>
            <a:r>
              <a:rPr lang="en-US" sz="2000" dirty="0">
                <a:solidFill>
                  <a:schemeClr val="tx2"/>
                </a:solidFill>
                <a:latin typeface="+mn-lt"/>
              </a:rPr>
              <a:t>The decision rules are generally in form of if-then-   else statements.</a:t>
            </a:r>
          </a:p>
          <a:p>
            <a:pPr marL="457200" indent="-457200" algn="l">
              <a:buFont typeface="Arial" pitchFamily="34" charset="0"/>
              <a:buChar char="•"/>
            </a:pPr>
            <a:endParaRPr lang="en-US" sz="2000" dirty="0">
              <a:solidFill>
                <a:schemeClr val="tx2"/>
              </a:solidFill>
              <a:latin typeface="+mn-lt"/>
            </a:endParaRPr>
          </a:p>
          <a:p>
            <a:pPr marL="457200" indent="-457200" algn="l">
              <a:buFont typeface="Arial" pitchFamily="34" charset="0"/>
              <a:buChar char="•"/>
            </a:pPr>
            <a:r>
              <a:rPr lang="en-US" sz="2000" dirty="0">
                <a:solidFill>
                  <a:schemeClr val="tx2"/>
                </a:solidFill>
                <a:latin typeface="+mn-lt"/>
              </a:rPr>
              <a:t>They</a:t>
            </a:r>
            <a:r>
              <a:rPr lang="en-US" sz="2000" b="1" i="1" dirty="0">
                <a:solidFill>
                  <a:schemeClr val="tx2"/>
                </a:solidFill>
                <a:latin typeface="+mn-lt"/>
              </a:rPr>
              <a:t> </a:t>
            </a:r>
            <a:r>
              <a:rPr lang="en-US" sz="2000" dirty="0">
                <a:solidFill>
                  <a:schemeClr val="tx2"/>
                </a:solidFill>
                <a:latin typeface="+mn-lt"/>
              </a:rPr>
              <a:t>empower predictive modeling with higher accuracy, better stability and provide ease of interpretation.</a:t>
            </a:r>
          </a:p>
          <a:p>
            <a:pPr marL="457200" indent="-457200" algn="l">
              <a:buFont typeface="Arial" pitchFamily="34" charset="0"/>
              <a:buChar char="•"/>
            </a:pPr>
            <a:endParaRPr lang="en-US" sz="2000" dirty="0">
              <a:solidFill>
                <a:schemeClr val="tx2"/>
              </a:solidFill>
              <a:latin typeface="+mn-lt"/>
            </a:endParaRPr>
          </a:p>
          <a:p>
            <a:endParaRPr lang="en-US" sz="2000" dirty="0">
              <a:solidFill>
                <a:schemeClr val="tx2"/>
              </a:solidFill>
              <a:latin typeface="+mn-lt"/>
            </a:endParaRPr>
          </a:p>
        </p:txBody>
      </p:sp>
      <p:sp>
        <p:nvSpPr>
          <p:cNvPr id="4" name="Title 1">
            <a:extLst>
              <a:ext uri="{FF2B5EF4-FFF2-40B4-BE49-F238E27FC236}">
                <a16:creationId xmlns:a16="http://schemas.microsoft.com/office/drawing/2014/main" id="{ACACE2F2-C37B-4923-96D6-80F71283EDD1}"/>
              </a:ext>
            </a:extLst>
          </p:cNvPr>
          <p:cNvSpPr txBox="1">
            <a:spLocks/>
          </p:cNvSpPr>
          <p:nvPr/>
        </p:nvSpPr>
        <p:spPr>
          <a:xfrm>
            <a:off x="483710" y="582388"/>
            <a:ext cx="8520600" cy="5727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IN" sz="3800" dirty="0">
                <a:solidFill>
                  <a:schemeClr val="tx2"/>
                </a:solidFill>
                <a:latin typeface="+mj-lt"/>
              </a:rPr>
              <a:t>Decision Trees</a:t>
            </a:r>
          </a:p>
        </p:txBody>
      </p:sp>
      <p:pic>
        <p:nvPicPr>
          <p:cNvPr id="5" name="Picture 4" descr="Related image">
            <a:extLst>
              <a:ext uri="{FF2B5EF4-FFF2-40B4-BE49-F238E27FC236}">
                <a16:creationId xmlns:a16="http://schemas.microsoft.com/office/drawing/2014/main" id="{B9C3BF45-51CA-402D-BC6D-112E6F229941}"/>
              </a:ext>
            </a:extLst>
          </p:cNvPr>
          <p:cNvPicPr>
            <a:picLocks noChangeAspect="1" noChangeArrowheads="1"/>
          </p:cNvPicPr>
          <p:nvPr/>
        </p:nvPicPr>
        <p:blipFill>
          <a:blip r:embed="rId5" cstate="print">
            <a:duotone>
              <a:prstClr val="black"/>
              <a:srgbClr val="FF0000">
                <a:tint val="45000"/>
                <a:satMod val="400000"/>
              </a:srgbClr>
            </a:duotone>
            <a:extLst>
              <a:ext uri="{BEBA8EAE-BF5A-486C-A8C5-ECC9F3942E4B}">
                <a14:imgProps xmlns:a14="http://schemas.microsoft.com/office/drawing/2010/main">
                  <a14:imgLayer r:embed="rId6">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3A19A45-42A9-4CE7-8CF1-3B33E0C0D235}"/>
              </a:ext>
            </a:extLst>
          </p:cNvPr>
          <p:cNvPicPr>
            <a:picLocks noChangeAspect="1"/>
          </p:cNvPicPr>
          <p:nvPr/>
        </p:nvPicPr>
        <p:blipFill rotWithShape="1">
          <a:blip r:embed="rId7"/>
          <a:srcRect l="20953" t="46189" r="52857" b="34434"/>
          <a:stretch/>
        </p:blipFill>
        <p:spPr>
          <a:xfrm>
            <a:off x="552290" y="1132228"/>
            <a:ext cx="3387250" cy="45719"/>
          </a:xfrm>
          <a:prstGeom prst="rect">
            <a:avLst/>
          </a:prstGeom>
        </p:spPr>
      </p:pic>
    </p:spTree>
    <p:extLst>
      <p:ext uri="{BB962C8B-B14F-4D97-AF65-F5344CB8AC3E}">
        <p14:creationId xmlns:p14="http://schemas.microsoft.com/office/powerpoint/2010/main" val="1904172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9DEE-42FB-4774-8E58-5294CFAB1647}"/>
              </a:ext>
            </a:extLst>
          </p:cNvPr>
          <p:cNvSpPr>
            <a:spLocks noGrp="1"/>
          </p:cNvSpPr>
          <p:nvPr>
            <p:ph type="title"/>
          </p:nvPr>
        </p:nvSpPr>
        <p:spPr/>
        <p:txBody>
          <a:bodyPr/>
          <a:lstStyle/>
          <a:p>
            <a:r>
              <a:rPr lang="en-IN" sz="3800" dirty="0">
                <a:latin typeface="+mj-lt"/>
              </a:rPr>
              <a:t>Decision Tree</a:t>
            </a:r>
          </a:p>
        </p:txBody>
      </p:sp>
      <p:pic>
        <p:nvPicPr>
          <p:cNvPr id="6" name="Picture 5">
            <a:extLst>
              <a:ext uri="{FF2B5EF4-FFF2-40B4-BE49-F238E27FC236}">
                <a16:creationId xmlns:a16="http://schemas.microsoft.com/office/drawing/2014/main" id="{81FA02ED-7321-4E7C-8871-691BEF9AC76B}"/>
              </a:ext>
            </a:extLst>
          </p:cNvPr>
          <p:cNvPicPr>
            <a:picLocks noChangeAspect="1"/>
          </p:cNvPicPr>
          <p:nvPr/>
        </p:nvPicPr>
        <p:blipFill rotWithShape="1">
          <a:blip r:embed="rId2"/>
          <a:srcRect l="20953" t="46189" r="52857" b="34434"/>
          <a:stretch/>
        </p:blipFill>
        <p:spPr>
          <a:xfrm>
            <a:off x="418380" y="1109094"/>
            <a:ext cx="2987760" cy="45719"/>
          </a:xfrm>
          <a:prstGeom prst="rect">
            <a:avLst/>
          </a:prstGeom>
        </p:spPr>
      </p:pic>
      <p:pic>
        <p:nvPicPr>
          <p:cNvPr id="7" name="Picture 6" descr="Related image">
            <a:extLst>
              <a:ext uri="{FF2B5EF4-FFF2-40B4-BE49-F238E27FC236}">
                <a16:creationId xmlns:a16="http://schemas.microsoft.com/office/drawing/2014/main" id="{AA334012-C2DC-4413-A466-43F9CA959B09}"/>
              </a:ext>
            </a:extLst>
          </p:cNvPr>
          <p:cNvPicPr>
            <a:picLocks noChangeAspect="1" noChangeArrowheads="1"/>
          </p:cNvPicPr>
          <p:nvPr/>
        </p:nvPicPr>
        <p:blipFill>
          <a:blip r:embed="rId3" cstate="print">
            <a:duotone>
              <a:prstClr val="black"/>
              <a:srgbClr val="FF0000">
                <a:tint val="45000"/>
                <a:satMod val="400000"/>
              </a:srgbClr>
            </a:duotone>
            <a:extLst>
              <a:ext uri="{BEBA8EAE-BF5A-486C-A8C5-ECC9F3942E4B}">
                <a14:imgProps xmlns:a14="http://schemas.microsoft.com/office/drawing/2010/main">
                  <a14:imgLayer r:embed="rId4">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8F88570-D946-40BB-B0CC-1785B2B8CABD}"/>
              </a:ext>
            </a:extLst>
          </p:cNvPr>
          <p:cNvPicPr>
            <a:picLocks noChangeAspect="1"/>
          </p:cNvPicPr>
          <p:nvPr/>
        </p:nvPicPr>
        <p:blipFill rotWithShape="1">
          <a:blip r:embed="rId5"/>
          <a:srcRect l="2829" t="2181" r="1905" b="2383"/>
          <a:stretch/>
        </p:blipFill>
        <p:spPr>
          <a:xfrm>
            <a:off x="1493520" y="1200531"/>
            <a:ext cx="7650480" cy="3814695"/>
          </a:xfrm>
          <a:prstGeom prst="rect">
            <a:avLst/>
          </a:prstGeom>
        </p:spPr>
      </p:pic>
    </p:spTree>
    <p:extLst>
      <p:ext uri="{BB962C8B-B14F-4D97-AF65-F5344CB8AC3E}">
        <p14:creationId xmlns:p14="http://schemas.microsoft.com/office/powerpoint/2010/main" val="80785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5A5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9046F-86C6-4CDE-9FBB-76B263EE6F82}"/>
              </a:ext>
            </a:extLst>
          </p:cNvPr>
          <p:cNvSpPr>
            <a:spLocks noGrp="1"/>
          </p:cNvSpPr>
          <p:nvPr>
            <p:ph type="title"/>
          </p:nvPr>
        </p:nvSpPr>
        <p:spPr>
          <a:noFill/>
        </p:spPr>
        <p:txBody>
          <a:bodyPr/>
          <a:lstStyle/>
          <a:p>
            <a:r>
              <a:rPr lang="en-IN" sz="3800" dirty="0">
                <a:latin typeface="+mj-lt"/>
              </a:rPr>
              <a:t>Confusion Matrix</a:t>
            </a:r>
          </a:p>
        </p:txBody>
      </p:sp>
      <p:graphicFrame>
        <p:nvGraphicFramePr>
          <p:cNvPr id="4" name="Table 3">
            <a:extLst>
              <a:ext uri="{FF2B5EF4-FFF2-40B4-BE49-F238E27FC236}">
                <a16:creationId xmlns:a16="http://schemas.microsoft.com/office/drawing/2014/main" id="{28F8BA3B-E025-4D6C-97B6-37296577C164}"/>
              </a:ext>
            </a:extLst>
          </p:cNvPr>
          <p:cNvGraphicFramePr>
            <a:graphicFrameLocks noGrp="1"/>
          </p:cNvGraphicFramePr>
          <p:nvPr>
            <p:extLst>
              <p:ext uri="{D42A27DB-BD31-4B8C-83A1-F6EECF244321}">
                <p14:modId xmlns:p14="http://schemas.microsoft.com/office/powerpoint/2010/main" val="1525274386"/>
              </p:ext>
            </p:extLst>
          </p:nvPr>
        </p:nvGraphicFramePr>
        <p:xfrm>
          <a:off x="1355296" y="1232535"/>
          <a:ext cx="6129655" cy="2678430"/>
        </p:xfrm>
        <a:graphic>
          <a:graphicData uri="http://schemas.openxmlformats.org/drawingml/2006/table">
            <a:tbl>
              <a:tblPr firstRow="1" bandRow="1">
                <a:tableStyleId>{793D81CF-94F2-401A-BA57-92F5A7B2D0C5}</a:tableStyleId>
              </a:tblPr>
              <a:tblGrid>
                <a:gridCol w="2040255">
                  <a:extLst>
                    <a:ext uri="{9D8B030D-6E8A-4147-A177-3AD203B41FA5}">
                      <a16:colId xmlns:a16="http://schemas.microsoft.com/office/drawing/2014/main" val="11121302"/>
                    </a:ext>
                  </a:extLst>
                </a:gridCol>
                <a:gridCol w="2044700">
                  <a:extLst>
                    <a:ext uri="{9D8B030D-6E8A-4147-A177-3AD203B41FA5}">
                      <a16:colId xmlns:a16="http://schemas.microsoft.com/office/drawing/2014/main" val="3492676129"/>
                    </a:ext>
                  </a:extLst>
                </a:gridCol>
                <a:gridCol w="2044700">
                  <a:extLst>
                    <a:ext uri="{9D8B030D-6E8A-4147-A177-3AD203B41FA5}">
                      <a16:colId xmlns:a16="http://schemas.microsoft.com/office/drawing/2014/main" val="1974144847"/>
                    </a:ext>
                  </a:extLst>
                </a:gridCol>
              </a:tblGrid>
              <a:tr h="892810">
                <a:tc>
                  <a:txBody>
                    <a:bodyPr/>
                    <a:lstStyle/>
                    <a:p>
                      <a:pPr algn="ctr"/>
                      <a:r>
                        <a:rPr lang="en-IN" dirty="0"/>
                        <a:t>                 Actual</a:t>
                      </a:r>
                    </a:p>
                    <a:p>
                      <a:pPr algn="l"/>
                      <a:r>
                        <a:rPr lang="en-IN" dirty="0"/>
                        <a:t>Predicted</a:t>
                      </a:r>
                    </a:p>
                  </a:txBody>
                  <a:tcPr anchor="ctr">
                    <a:lnL w="12700" cap="flat" cmpd="sng" algn="ctr">
                      <a:solidFill>
                        <a:schemeClr val="tx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57150" cap="flat" cmpd="sng" algn="ctr">
                      <a:solidFill>
                        <a:schemeClr val="bg1"/>
                      </a:solidFill>
                      <a:prstDash val="solid"/>
                      <a:round/>
                      <a:headEnd type="none" w="med" len="med"/>
                      <a:tailEnd type="none" w="med" len="med"/>
                    </a:lnTlToBr>
                  </a:tcPr>
                </a:tc>
                <a:tc>
                  <a:txBody>
                    <a:bodyPr/>
                    <a:lstStyle/>
                    <a:p>
                      <a:pPr algn="ctr"/>
                      <a:r>
                        <a:rPr lang="en-IN" dirty="0"/>
                        <a:t>Not Top 100 (0)</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tcPr>
                </a:tc>
                <a:tc>
                  <a:txBody>
                    <a:bodyPr/>
                    <a:lstStyle/>
                    <a:p>
                      <a:pPr algn="ctr"/>
                      <a:r>
                        <a:rPr lang="en-IN" dirty="0"/>
                        <a:t>Top 100 (1)</a:t>
                      </a:r>
                    </a:p>
                  </a:txBody>
                  <a:tcPr anchor="ctr">
                    <a:lnL w="5715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517865259"/>
                  </a:ext>
                </a:extLst>
              </a:tr>
              <a:tr h="892810">
                <a:tc>
                  <a:txBody>
                    <a:bodyPr/>
                    <a:lstStyle/>
                    <a:p>
                      <a:pPr algn="ctr"/>
                      <a:r>
                        <a:rPr lang="en-IN" dirty="0"/>
                        <a:t>Not Top 100 (0)</a:t>
                      </a:r>
                    </a:p>
                  </a:txBody>
                  <a:tcPr anchor="ctr">
                    <a:lnR w="571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IN" sz="2800" dirty="0"/>
                        <a:t>253</a:t>
                      </a: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B w="57150" cap="flat" cmpd="sng" algn="ctr">
                      <a:solidFill>
                        <a:schemeClr val="tx1"/>
                      </a:solidFill>
                      <a:prstDash val="solid"/>
                      <a:round/>
                      <a:headEnd type="none" w="med" len="med"/>
                      <a:tailEnd type="none" w="med" len="med"/>
                    </a:lnB>
                  </a:tcPr>
                </a:tc>
                <a:tc>
                  <a:txBody>
                    <a:bodyPr/>
                    <a:lstStyle/>
                    <a:p>
                      <a:pPr algn="ctr"/>
                      <a:r>
                        <a:rPr lang="en-IN" sz="2800" dirty="0"/>
                        <a:t>22</a:t>
                      </a:r>
                    </a:p>
                  </a:txBody>
                  <a:tcPr anchor="ctr">
                    <a:lnL w="57150" cap="flat" cmpd="sng" algn="ctr">
                      <a:solidFill>
                        <a:schemeClr val="tx1"/>
                      </a:solidFill>
                      <a:prstDash val="solid"/>
                      <a:round/>
                      <a:headEnd type="none" w="med" len="med"/>
                      <a:tailEnd type="none" w="med" len="med"/>
                    </a:lnL>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5244746"/>
                  </a:ext>
                </a:extLst>
              </a:tr>
              <a:tr h="892810">
                <a:tc>
                  <a:txBody>
                    <a:bodyPr/>
                    <a:lstStyle/>
                    <a:p>
                      <a:pPr algn="ctr"/>
                      <a:r>
                        <a:rPr lang="en-IN" dirty="0"/>
                        <a:t>Top 100 (1)</a:t>
                      </a:r>
                    </a:p>
                  </a:txBody>
                  <a:tcPr anchor="ctr">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algn="ctr"/>
                      <a:r>
                        <a:rPr lang="en-IN" sz="2800" dirty="0"/>
                        <a:t>44</a:t>
                      </a:r>
                    </a:p>
                  </a:txBody>
                  <a:tcPr anchor="ct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tcPr>
                </a:tc>
                <a:tc>
                  <a:txBody>
                    <a:bodyPr/>
                    <a:lstStyle/>
                    <a:p>
                      <a:pPr algn="ctr"/>
                      <a:r>
                        <a:rPr lang="en-IN" sz="2800" dirty="0"/>
                        <a:t>72</a:t>
                      </a:r>
                    </a:p>
                  </a:txBody>
                  <a:tcPr anchor="ctr">
                    <a:lnL w="57150" cap="flat" cmpd="sng" algn="ctr">
                      <a:solidFill>
                        <a:schemeClr val="tx1"/>
                      </a:solidFill>
                      <a:prstDash val="solid"/>
                      <a:round/>
                      <a:headEnd type="none" w="med" len="med"/>
                      <a:tailEnd type="none" w="med" len="med"/>
                    </a:lnL>
                    <a:lnT w="5715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86291633"/>
                  </a:ext>
                </a:extLst>
              </a:tr>
            </a:tbl>
          </a:graphicData>
        </a:graphic>
      </p:graphicFrame>
      <p:pic>
        <p:nvPicPr>
          <p:cNvPr id="5" name="Picture 4" descr="Related image">
            <a:extLst>
              <a:ext uri="{FF2B5EF4-FFF2-40B4-BE49-F238E27FC236}">
                <a16:creationId xmlns:a16="http://schemas.microsoft.com/office/drawing/2014/main" id="{E293BA04-C449-4187-AC44-5387E0FEB370}"/>
              </a:ext>
            </a:extLst>
          </p:cNvPr>
          <p:cNvPicPr>
            <a:picLocks noChangeAspect="1" noChangeArrowheads="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725018" y="-65200"/>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461945A-71B5-45FC-8D71-8E7D4F186454}"/>
              </a:ext>
            </a:extLst>
          </p:cNvPr>
          <p:cNvPicPr>
            <a:picLocks noChangeAspect="1"/>
          </p:cNvPicPr>
          <p:nvPr/>
        </p:nvPicPr>
        <p:blipFill rotWithShape="1">
          <a:blip r:embed="rId4">
            <a:lum bright="70000" contrast="-70000"/>
          </a:blip>
          <a:srcRect l="20953" t="46189" r="52857" b="34434"/>
          <a:stretch/>
        </p:blipFill>
        <p:spPr>
          <a:xfrm flipV="1">
            <a:off x="407246" y="1056551"/>
            <a:ext cx="3637703" cy="45719"/>
          </a:xfrm>
          <a:prstGeom prst="rect">
            <a:avLst/>
          </a:prstGeom>
        </p:spPr>
      </p:pic>
    </p:spTree>
    <p:extLst>
      <p:ext uri="{BB962C8B-B14F-4D97-AF65-F5344CB8AC3E}">
        <p14:creationId xmlns:p14="http://schemas.microsoft.com/office/powerpoint/2010/main" val="2564858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611132-C9EF-4866-A84E-A2215B20719A}"/>
              </a:ext>
            </a:extLst>
          </p:cNvPr>
          <p:cNvPicPr>
            <a:picLocks noChangeAspect="1"/>
          </p:cNvPicPr>
          <p:nvPr/>
        </p:nvPicPr>
        <p:blipFill>
          <a:blip r:embed="rId2"/>
          <a:stretch>
            <a:fillRect/>
          </a:stretch>
        </p:blipFill>
        <p:spPr>
          <a:xfrm>
            <a:off x="-1" y="1152906"/>
            <a:ext cx="9144001" cy="3990594"/>
          </a:xfrm>
          <a:prstGeom prst="rect">
            <a:avLst/>
          </a:prstGeom>
        </p:spPr>
      </p:pic>
      <p:sp>
        <p:nvSpPr>
          <p:cNvPr id="5" name="Title 1">
            <a:extLst>
              <a:ext uri="{FF2B5EF4-FFF2-40B4-BE49-F238E27FC236}">
                <a16:creationId xmlns:a16="http://schemas.microsoft.com/office/drawing/2014/main" id="{E92DA4CF-EFB0-4D5F-B0F0-5890A3B14FBE}"/>
              </a:ext>
            </a:extLst>
          </p:cNvPr>
          <p:cNvSpPr>
            <a:spLocks noGrp="1"/>
          </p:cNvSpPr>
          <p:nvPr>
            <p:ph type="title"/>
          </p:nvPr>
        </p:nvSpPr>
        <p:spPr>
          <a:xfrm>
            <a:off x="311700" y="445025"/>
            <a:ext cx="8520600" cy="572700"/>
          </a:xfrm>
        </p:spPr>
        <p:txBody>
          <a:bodyPr/>
          <a:lstStyle/>
          <a:p>
            <a:r>
              <a:rPr lang="en-IN" sz="3800" dirty="0">
                <a:latin typeface="+mj-lt"/>
              </a:rPr>
              <a:t>Performance Measures</a:t>
            </a:r>
          </a:p>
        </p:txBody>
      </p:sp>
      <p:pic>
        <p:nvPicPr>
          <p:cNvPr id="6" name="Picture 5">
            <a:extLst>
              <a:ext uri="{FF2B5EF4-FFF2-40B4-BE49-F238E27FC236}">
                <a16:creationId xmlns:a16="http://schemas.microsoft.com/office/drawing/2014/main" id="{231C905B-306E-417F-A606-0BB46275AF43}"/>
              </a:ext>
            </a:extLst>
          </p:cNvPr>
          <p:cNvPicPr>
            <a:picLocks noChangeAspect="1"/>
          </p:cNvPicPr>
          <p:nvPr/>
        </p:nvPicPr>
        <p:blipFill rotWithShape="1">
          <a:blip r:embed="rId3"/>
          <a:srcRect l="20953" t="46189" r="52857" b="34434"/>
          <a:stretch/>
        </p:blipFill>
        <p:spPr>
          <a:xfrm>
            <a:off x="418380" y="1070994"/>
            <a:ext cx="4908000" cy="45719"/>
          </a:xfrm>
          <a:prstGeom prst="rect">
            <a:avLst/>
          </a:prstGeom>
        </p:spPr>
      </p:pic>
      <p:pic>
        <p:nvPicPr>
          <p:cNvPr id="7" name="Picture 6" descr="Related image">
            <a:extLst>
              <a:ext uri="{FF2B5EF4-FFF2-40B4-BE49-F238E27FC236}">
                <a16:creationId xmlns:a16="http://schemas.microsoft.com/office/drawing/2014/main" id="{37CF1799-50B0-4ED1-A1E4-B17FA5763041}"/>
              </a:ext>
            </a:extLst>
          </p:cNvPr>
          <p:cNvPicPr>
            <a:picLocks noChangeAspect="1" noChangeArrowheads="1"/>
          </p:cNvPicPr>
          <p:nvPr/>
        </p:nvPicPr>
        <p:blipFill>
          <a:blip r:embed="rId4" cstate="print">
            <a:duotone>
              <a:prstClr val="black"/>
              <a:srgbClr val="FF0000">
                <a:tint val="45000"/>
                <a:satMod val="400000"/>
              </a:srgbClr>
            </a:duotone>
            <a:extLst>
              <a:ext uri="{BEBA8EAE-BF5A-486C-A8C5-ECC9F3942E4B}">
                <a14:imgProps xmlns:a14="http://schemas.microsoft.com/office/drawing/2010/main">
                  <a14:imgLayer r:embed="rId5">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2324691" y="1310877"/>
            <a:ext cx="1095375" cy="714375"/>
          </a:xfrm>
          <a:prstGeom prst="roundRect">
            <a:avLst/>
          </a:prstGeom>
          <a:solidFill>
            <a:srgbClr val="C130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85.19%</a:t>
            </a:r>
          </a:p>
        </p:txBody>
      </p:sp>
      <p:sp>
        <p:nvSpPr>
          <p:cNvPr id="9" name="Rounded Rectangle 8"/>
          <p:cNvSpPr/>
          <p:nvPr/>
        </p:nvSpPr>
        <p:spPr>
          <a:xfrm>
            <a:off x="5031697" y="4371975"/>
            <a:ext cx="1095375" cy="723900"/>
          </a:xfrm>
          <a:prstGeom prst="roundRect">
            <a:avLst/>
          </a:prstGeom>
          <a:solidFill>
            <a:srgbClr val="C13018"/>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92.00%</a:t>
            </a:r>
          </a:p>
        </p:txBody>
      </p:sp>
      <p:sp>
        <p:nvSpPr>
          <p:cNvPr id="10" name="Rounded Rectangle 9"/>
          <p:cNvSpPr/>
          <p:nvPr/>
        </p:nvSpPr>
        <p:spPr>
          <a:xfrm>
            <a:off x="1747837" y="3450430"/>
            <a:ext cx="1104900" cy="816770"/>
          </a:xfrm>
          <a:prstGeom prst="roundRect">
            <a:avLst/>
          </a:prstGeom>
          <a:solidFill>
            <a:schemeClr val="bg1"/>
          </a:solidFill>
          <a:ln>
            <a:solidFill>
              <a:srgbClr val="F6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83.12%</a:t>
            </a:r>
          </a:p>
        </p:txBody>
      </p:sp>
      <p:sp>
        <p:nvSpPr>
          <p:cNvPr id="11" name="Rounded Rectangle 10"/>
          <p:cNvSpPr/>
          <p:nvPr/>
        </p:nvSpPr>
        <p:spPr>
          <a:xfrm>
            <a:off x="6236772" y="1616867"/>
            <a:ext cx="1104900" cy="816770"/>
          </a:xfrm>
          <a:prstGeom prst="roundRect">
            <a:avLst/>
          </a:prstGeom>
          <a:solidFill>
            <a:schemeClr val="bg1"/>
          </a:solidFill>
          <a:ln>
            <a:solidFill>
              <a:srgbClr val="F60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76.6%</a:t>
            </a:r>
          </a:p>
        </p:txBody>
      </p:sp>
    </p:spTree>
    <p:extLst>
      <p:ext uri="{BB962C8B-B14F-4D97-AF65-F5344CB8AC3E}">
        <p14:creationId xmlns:p14="http://schemas.microsoft.com/office/powerpoint/2010/main" val="3766686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58000"/>
                    </a14:imgEffect>
                    <a14:imgEffect>
                      <a14:brightnessContrast bright="-40000"/>
                    </a14:imgEffect>
                  </a14:imgLayer>
                </a14:imgProps>
              </a:ext>
            </a:extLst>
          </a:blip>
          <a:srcRect/>
          <a:stretch>
            <a:fillRect t="-1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8593F-0059-47AD-ADC8-9F8225C3FAF8}"/>
              </a:ext>
            </a:extLst>
          </p:cNvPr>
          <p:cNvSpPr>
            <a:spLocks noGrp="1"/>
          </p:cNvSpPr>
          <p:nvPr>
            <p:ph type="title"/>
          </p:nvPr>
        </p:nvSpPr>
        <p:spPr>
          <a:xfrm>
            <a:off x="258360" y="467885"/>
            <a:ext cx="8520600" cy="572700"/>
          </a:xfrm>
        </p:spPr>
        <p:txBody>
          <a:bodyPr/>
          <a:lstStyle/>
          <a:p>
            <a:r>
              <a:rPr lang="en-IN" sz="3800" dirty="0">
                <a:solidFill>
                  <a:schemeClr val="tx2"/>
                </a:solidFill>
                <a:latin typeface="+mj-lt"/>
              </a:rPr>
              <a:t>Conclusion with Decision Tree</a:t>
            </a:r>
            <a:br>
              <a:rPr lang="en-IN" sz="3800" dirty="0">
                <a:solidFill>
                  <a:schemeClr val="tx2"/>
                </a:solidFill>
                <a:latin typeface="+mj-lt"/>
              </a:rPr>
            </a:br>
            <a:endParaRPr lang="en-IN" sz="3800" dirty="0">
              <a:solidFill>
                <a:schemeClr val="tx2"/>
              </a:solidFill>
              <a:latin typeface="+mj-lt"/>
            </a:endParaRPr>
          </a:p>
        </p:txBody>
      </p:sp>
      <p:pic>
        <p:nvPicPr>
          <p:cNvPr id="5" name="Picture 4" descr="Related image">
            <a:extLst>
              <a:ext uri="{FF2B5EF4-FFF2-40B4-BE49-F238E27FC236}">
                <a16:creationId xmlns:a16="http://schemas.microsoft.com/office/drawing/2014/main" id="{EE0630A2-B7A0-46CE-8F00-09CF2CA7A0F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2361" y="-27817"/>
            <a:ext cx="1495182" cy="6706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7F87C39-A74C-4704-9B17-D1D48D7A01BA}"/>
              </a:ext>
            </a:extLst>
          </p:cNvPr>
          <p:cNvSpPr/>
          <p:nvPr/>
        </p:nvSpPr>
        <p:spPr>
          <a:xfrm>
            <a:off x="179882" y="1269068"/>
            <a:ext cx="8377378" cy="3785652"/>
          </a:xfrm>
          <a:prstGeom prst="rect">
            <a:avLst/>
          </a:prstGeom>
        </p:spPr>
        <p:txBody>
          <a:bodyPr wrap="square">
            <a:spAutoFit/>
          </a:bodyPr>
          <a:lstStyle/>
          <a:p>
            <a:pPr marL="285750" indent="-285750">
              <a:buClr>
                <a:schemeClr val="tx2"/>
              </a:buClr>
              <a:buFont typeface="Arial" panose="020B0604020202020204" pitchFamily="34" charset="0"/>
              <a:buChar char="•"/>
            </a:pPr>
            <a:r>
              <a:rPr lang="en-US" sz="2000" dirty="0">
                <a:solidFill>
                  <a:schemeClr val="tx2"/>
                </a:solidFill>
                <a:latin typeface="+mj-lt"/>
              </a:rPr>
              <a:t>Hosting duration should be at least 5 years or guests should be verified via phone call and hosts should accommodate at least 2 guests</a:t>
            </a:r>
          </a:p>
          <a:p>
            <a:pPr marL="285750" indent="-285750">
              <a:buClr>
                <a:schemeClr val="tx2"/>
              </a:buClr>
              <a:buFont typeface="Arial" panose="020B0604020202020204" pitchFamily="34" charset="0"/>
              <a:buChar char="•"/>
            </a:pPr>
            <a:endParaRPr lang="en-US" sz="2000" dirty="0">
              <a:solidFill>
                <a:schemeClr val="tx2"/>
              </a:solidFill>
              <a:latin typeface="+mj-lt"/>
            </a:endParaRPr>
          </a:p>
          <a:p>
            <a:pPr marL="285750" indent="-285750">
              <a:buClr>
                <a:schemeClr val="tx2"/>
              </a:buClr>
              <a:buFont typeface="Arial" panose="020B0604020202020204" pitchFamily="34" charset="0"/>
              <a:buChar char="•"/>
            </a:pPr>
            <a:r>
              <a:rPr lang="en-US" sz="2000" dirty="0">
                <a:solidFill>
                  <a:schemeClr val="tx2"/>
                </a:solidFill>
                <a:latin typeface="+mj-lt"/>
              </a:rPr>
              <a:t>If the host has experience of 3-5 years, he should make sure that the price per person is less than $48 </a:t>
            </a:r>
          </a:p>
          <a:p>
            <a:pPr marL="285750" indent="-285750">
              <a:buClr>
                <a:schemeClr val="tx2"/>
              </a:buClr>
              <a:buFont typeface="Arial" panose="020B0604020202020204" pitchFamily="34" charset="0"/>
              <a:buChar char="•"/>
            </a:pPr>
            <a:endParaRPr lang="en-US" sz="2000" dirty="0">
              <a:solidFill>
                <a:schemeClr val="tx2"/>
              </a:solidFill>
              <a:latin typeface="+mj-lt"/>
            </a:endParaRPr>
          </a:p>
          <a:p>
            <a:pPr marL="285750" indent="-285750">
              <a:buClr>
                <a:schemeClr val="tx2"/>
              </a:buClr>
              <a:buFont typeface="Arial" panose="020B0604020202020204" pitchFamily="34" charset="0"/>
              <a:buChar char="•"/>
            </a:pPr>
            <a:r>
              <a:rPr lang="en-US" sz="2000" dirty="0">
                <a:solidFill>
                  <a:schemeClr val="tx2"/>
                </a:solidFill>
                <a:latin typeface="+mj-lt"/>
              </a:rPr>
              <a:t>Properties of Bronx, Staten Island and Queens should have a location score of 10 and a hosting experience of min 5 years</a:t>
            </a:r>
          </a:p>
          <a:p>
            <a:pPr marL="285750" indent="-285750">
              <a:buClr>
                <a:schemeClr val="tx2"/>
              </a:buClr>
              <a:buFont typeface="Arial" panose="020B0604020202020204" pitchFamily="34" charset="0"/>
              <a:buChar char="•"/>
            </a:pPr>
            <a:endParaRPr lang="en-US" sz="2000" dirty="0">
              <a:solidFill>
                <a:schemeClr val="tx2"/>
              </a:solidFill>
              <a:latin typeface="+mj-lt"/>
            </a:endParaRPr>
          </a:p>
          <a:p>
            <a:pPr marL="285750" indent="-285750">
              <a:buClr>
                <a:schemeClr val="tx2"/>
              </a:buClr>
              <a:buFont typeface="Arial" panose="020B0604020202020204" pitchFamily="34" charset="0"/>
              <a:buChar char="•"/>
            </a:pPr>
            <a:r>
              <a:rPr lang="en-US" sz="2000" dirty="0">
                <a:solidFill>
                  <a:schemeClr val="tx2"/>
                </a:solidFill>
                <a:latin typeface="+mj-lt"/>
              </a:rPr>
              <a:t>Properties with 5+ years of experience need not have an overall rating above 97 but must a cleanliness score of at least 8</a:t>
            </a:r>
          </a:p>
          <a:p>
            <a:pPr marL="285750" indent="-285750">
              <a:buClr>
                <a:schemeClr val="tx2"/>
              </a:buClr>
              <a:buFont typeface="Arial" panose="020B0604020202020204" pitchFamily="34" charset="0"/>
              <a:buChar char="•"/>
            </a:pPr>
            <a:endParaRPr lang="en-US" sz="2000" dirty="0">
              <a:solidFill>
                <a:schemeClr val="tx2"/>
              </a:solidFill>
              <a:latin typeface="+mj-lt"/>
            </a:endParaRPr>
          </a:p>
        </p:txBody>
      </p:sp>
      <p:pic>
        <p:nvPicPr>
          <p:cNvPr id="7" name="Picture 6">
            <a:extLst>
              <a:ext uri="{FF2B5EF4-FFF2-40B4-BE49-F238E27FC236}">
                <a16:creationId xmlns:a16="http://schemas.microsoft.com/office/drawing/2014/main" id="{34186678-78AE-4960-BECC-2AFA08EEB416}"/>
              </a:ext>
            </a:extLst>
          </p:cNvPr>
          <p:cNvPicPr>
            <a:picLocks noChangeAspect="1"/>
          </p:cNvPicPr>
          <p:nvPr/>
        </p:nvPicPr>
        <p:blipFill rotWithShape="1">
          <a:blip r:embed="rId6"/>
          <a:srcRect l="20953" t="46189" r="52857" b="34434"/>
          <a:stretch/>
        </p:blipFill>
        <p:spPr>
          <a:xfrm flipV="1">
            <a:off x="372660" y="1155528"/>
            <a:ext cx="5906219" cy="45719"/>
          </a:xfrm>
          <a:prstGeom prst="rect">
            <a:avLst/>
          </a:prstGeom>
        </p:spPr>
      </p:pic>
    </p:spTree>
    <p:extLst>
      <p:ext uri="{BB962C8B-B14F-4D97-AF65-F5344CB8AC3E}">
        <p14:creationId xmlns:p14="http://schemas.microsoft.com/office/powerpoint/2010/main" val="7532945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extLst>
              <a:ext uri="{BEBA8EAE-BF5A-486C-A8C5-ECC9F3942E4B}">
                <a14:imgProps xmlns:a14="http://schemas.microsoft.com/office/drawing/2010/main">
                  <a14:imgLayer r:embed="rId3">
                    <a14:imgEffect>
                      <a14:sharpenSoften amount="-51000"/>
                    </a14:imgEffect>
                    <a14:imgEffect>
                      <a14:brightnessContrast bright="-56000"/>
                    </a14:imgEffect>
                  </a14:imgLayer>
                </a14:imgProps>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168C-F7CB-4654-B2FE-F75E6323533E}"/>
              </a:ext>
            </a:extLst>
          </p:cNvPr>
          <p:cNvSpPr>
            <a:spLocks noGrp="1"/>
          </p:cNvSpPr>
          <p:nvPr>
            <p:ph type="title"/>
          </p:nvPr>
        </p:nvSpPr>
        <p:spPr>
          <a:xfrm>
            <a:off x="311700" y="406925"/>
            <a:ext cx="8520600" cy="572700"/>
          </a:xfrm>
        </p:spPr>
        <p:txBody>
          <a:bodyPr/>
          <a:lstStyle/>
          <a:p>
            <a:r>
              <a:rPr lang="en-IN" sz="3800" dirty="0">
                <a:solidFill>
                  <a:schemeClr val="tx2"/>
                </a:solidFill>
                <a:latin typeface="+mj-lt"/>
              </a:rPr>
              <a:t>The Potential 1’s</a:t>
            </a:r>
          </a:p>
        </p:txBody>
      </p:sp>
      <p:sp>
        <p:nvSpPr>
          <p:cNvPr id="3" name="Text Placeholder 2">
            <a:extLst>
              <a:ext uri="{FF2B5EF4-FFF2-40B4-BE49-F238E27FC236}">
                <a16:creationId xmlns:a16="http://schemas.microsoft.com/office/drawing/2014/main" id="{2EED6B52-6F88-42EA-BD28-1653A88FA706}"/>
              </a:ext>
            </a:extLst>
          </p:cNvPr>
          <p:cNvSpPr>
            <a:spLocks noGrp="1"/>
          </p:cNvSpPr>
          <p:nvPr>
            <p:ph type="body" idx="1"/>
          </p:nvPr>
        </p:nvSpPr>
        <p:spPr>
          <a:xfrm>
            <a:off x="205019" y="1312494"/>
            <a:ext cx="8520600" cy="3937685"/>
          </a:xfrm>
        </p:spPr>
        <p:txBody>
          <a:bodyPr/>
          <a:lstStyle/>
          <a:p>
            <a:pPr marL="114300" indent="0">
              <a:buNone/>
            </a:pPr>
            <a:r>
              <a:rPr lang="en-IN" sz="2000" dirty="0">
                <a:solidFill>
                  <a:schemeClr val="tx2"/>
                </a:solidFill>
                <a:latin typeface="+mn-lt"/>
              </a:rPr>
              <a:t>There were ‘</a:t>
            </a:r>
            <a:r>
              <a:rPr lang="en-IN" sz="2200" b="1" dirty="0">
                <a:solidFill>
                  <a:schemeClr val="tx2"/>
                </a:solidFill>
                <a:latin typeface="+mn-lt"/>
              </a:rPr>
              <a:t>11</a:t>
            </a:r>
            <a:r>
              <a:rPr lang="en-IN" sz="2200" dirty="0">
                <a:solidFill>
                  <a:schemeClr val="tx2"/>
                </a:solidFill>
                <a:latin typeface="+mn-lt"/>
              </a:rPr>
              <a:t>’ listings of interest which were actually not in the top 100 but predicted as top 100 from the analysis by two models</a:t>
            </a:r>
          </a:p>
          <a:p>
            <a:pPr marL="114300" indent="0">
              <a:buNone/>
            </a:pPr>
            <a:endParaRPr lang="en-IN" sz="2200" dirty="0">
              <a:solidFill>
                <a:schemeClr val="tx2"/>
              </a:solidFill>
              <a:latin typeface="+mn-lt"/>
            </a:endParaRPr>
          </a:p>
          <a:p>
            <a:pPr marL="114300" indent="0">
              <a:buNone/>
            </a:pPr>
            <a:r>
              <a:rPr lang="en-IN" sz="2200" dirty="0">
                <a:solidFill>
                  <a:schemeClr val="tx2"/>
                </a:solidFill>
                <a:latin typeface="+mn-lt"/>
              </a:rPr>
              <a:t>In all 2  features which are significantly responsible for the ‘0’s to be predicted as ‘1’s  were found– Host Local, Property Type  </a:t>
            </a:r>
          </a:p>
          <a:p>
            <a:pPr marL="114300" indent="0">
              <a:buNone/>
            </a:pPr>
            <a:endParaRPr lang="en-IN" sz="2200" dirty="0">
              <a:solidFill>
                <a:schemeClr val="tx2"/>
              </a:solidFill>
              <a:latin typeface="+mn-lt"/>
            </a:endParaRPr>
          </a:p>
          <a:p>
            <a:pPr marL="114300" indent="0">
              <a:buNone/>
            </a:pPr>
            <a:r>
              <a:rPr lang="en-IN" sz="2200" dirty="0">
                <a:solidFill>
                  <a:schemeClr val="tx2"/>
                </a:solidFill>
                <a:latin typeface="+mn-lt"/>
              </a:rPr>
              <a:t>We can say that these 2 features could be few of the deciding factors for the guests to choose their listing</a:t>
            </a:r>
          </a:p>
          <a:p>
            <a:pPr marL="114300" indent="0">
              <a:buNone/>
            </a:pPr>
            <a:endParaRPr lang="en-IN" sz="2200" dirty="0">
              <a:solidFill>
                <a:schemeClr val="tx2"/>
              </a:solidFill>
              <a:latin typeface="+mn-lt"/>
            </a:endParaRPr>
          </a:p>
        </p:txBody>
      </p:sp>
      <p:pic>
        <p:nvPicPr>
          <p:cNvPr id="4" name="Picture 3">
            <a:extLst>
              <a:ext uri="{FF2B5EF4-FFF2-40B4-BE49-F238E27FC236}">
                <a16:creationId xmlns:a16="http://schemas.microsoft.com/office/drawing/2014/main" id="{92E08DDC-ED6F-4757-A371-C993D8B18A96}"/>
              </a:ext>
            </a:extLst>
          </p:cNvPr>
          <p:cNvPicPr>
            <a:picLocks noChangeAspect="1"/>
          </p:cNvPicPr>
          <p:nvPr/>
        </p:nvPicPr>
        <p:blipFill rotWithShape="1">
          <a:blip r:embed="rId4"/>
          <a:srcRect l="20953" t="46189" r="52857" b="34434"/>
          <a:stretch/>
        </p:blipFill>
        <p:spPr>
          <a:xfrm flipV="1">
            <a:off x="418381" y="1083895"/>
            <a:ext cx="3384000" cy="45719"/>
          </a:xfrm>
          <a:prstGeom prst="rect">
            <a:avLst/>
          </a:prstGeom>
        </p:spPr>
      </p:pic>
      <p:pic>
        <p:nvPicPr>
          <p:cNvPr id="5" name="Picture 4" descr="Related image">
            <a:extLst>
              <a:ext uri="{FF2B5EF4-FFF2-40B4-BE49-F238E27FC236}">
                <a16:creationId xmlns:a16="http://schemas.microsoft.com/office/drawing/2014/main" id="{DC077E21-196E-445C-A986-97A4647AEF5D}"/>
              </a:ext>
            </a:extLst>
          </p:cNvPr>
          <p:cNvPicPr>
            <a:picLocks noChangeAspect="1" noChangeArrowheads="1"/>
          </p:cNvPicPr>
          <p:nvPr/>
        </p:nvPicPr>
        <p:blipFill>
          <a:blip r:embed="rId5" cstate="print">
            <a:duotone>
              <a:prstClr val="black"/>
              <a:srgbClr val="FF0000">
                <a:tint val="45000"/>
                <a:satMod val="400000"/>
              </a:srgbClr>
            </a:duotone>
            <a:extLst>
              <a:ext uri="{BEBA8EAE-BF5A-486C-A8C5-ECC9F3942E4B}">
                <a14:imgProps xmlns:a14="http://schemas.microsoft.com/office/drawing/2010/main">
                  <a14:imgLayer r:embed="rId6">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757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5F0BA-8556-48C2-8C9B-C1B8CC2C81D8}"/>
              </a:ext>
            </a:extLst>
          </p:cNvPr>
          <p:cNvSpPr>
            <a:spLocks noGrp="1"/>
          </p:cNvSpPr>
          <p:nvPr>
            <p:ph type="title"/>
          </p:nvPr>
        </p:nvSpPr>
        <p:spPr/>
        <p:txBody>
          <a:bodyPr/>
          <a:lstStyle/>
          <a:p>
            <a:r>
              <a:rPr lang="en-IN" sz="3800" dirty="0">
                <a:latin typeface="+mj-lt"/>
              </a:rPr>
              <a:t>R-Shiny</a:t>
            </a:r>
          </a:p>
        </p:txBody>
      </p:sp>
      <p:pic>
        <p:nvPicPr>
          <p:cNvPr id="4" name="Picture 3" descr="Related image">
            <a:extLst>
              <a:ext uri="{FF2B5EF4-FFF2-40B4-BE49-F238E27FC236}">
                <a16:creationId xmlns:a16="http://schemas.microsoft.com/office/drawing/2014/main" id="{9ABEDB7E-5A57-4F3F-BC45-CFEA80EFD757}"/>
              </a:ext>
            </a:extLst>
          </p:cNvPr>
          <p:cNvPicPr>
            <a:picLocks noChangeAspect="1" noChangeArrowheads="1"/>
          </p:cNvPicPr>
          <p:nvPr/>
        </p:nvPicPr>
        <p:blipFill>
          <a:blip r:embed="rId2" cstate="print">
            <a:duotone>
              <a:prstClr val="black"/>
              <a:srgbClr val="FF0000">
                <a:tint val="45000"/>
                <a:satMod val="400000"/>
              </a:srgbClr>
            </a:duotone>
            <a:extLst>
              <a:ext uri="{BEBA8EAE-BF5A-486C-A8C5-ECC9F3942E4B}">
                <a14:imgProps xmlns:a14="http://schemas.microsoft.com/office/drawing/2010/main">
                  <a14:imgLayer r:embed="rId3">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87D4F1-632C-4A3C-8ED5-238A1F5808FF}"/>
              </a:ext>
            </a:extLst>
          </p:cNvPr>
          <p:cNvPicPr>
            <a:picLocks noChangeAspect="1"/>
          </p:cNvPicPr>
          <p:nvPr/>
        </p:nvPicPr>
        <p:blipFill rotWithShape="1">
          <a:blip r:embed="rId4"/>
          <a:srcRect l="20953" t="46189" r="52857" b="34434"/>
          <a:stretch/>
        </p:blipFill>
        <p:spPr>
          <a:xfrm flipV="1">
            <a:off x="388439" y="1121239"/>
            <a:ext cx="1548311" cy="45719"/>
          </a:xfrm>
          <a:prstGeom prst="rect">
            <a:avLst/>
          </a:prstGeom>
        </p:spPr>
      </p:pic>
      <p:sp>
        <p:nvSpPr>
          <p:cNvPr id="3" name="TextBox 2"/>
          <p:cNvSpPr txBox="1"/>
          <p:nvPr/>
        </p:nvSpPr>
        <p:spPr>
          <a:xfrm>
            <a:off x="577850" y="1511300"/>
            <a:ext cx="7842250" cy="3170099"/>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mj-lt"/>
              </a:rPr>
              <a:t>Shiny is an R package that makes to build interactive web apps straight from R.</a:t>
            </a:r>
          </a:p>
          <a:p>
            <a:pPr marL="285750" indent="-285750">
              <a:buFont typeface="Arial" panose="020B0604020202020204" pitchFamily="34" charset="0"/>
              <a:buChar char="•"/>
            </a:pPr>
            <a:endParaRPr lang="en-IN" sz="2000" dirty="0">
              <a:latin typeface="+mj-lt"/>
            </a:endParaRPr>
          </a:p>
          <a:p>
            <a:endParaRPr lang="en-IN" sz="2000" dirty="0">
              <a:latin typeface="+mj-lt"/>
            </a:endParaRPr>
          </a:p>
          <a:p>
            <a:pPr marL="285750" indent="-285750">
              <a:buFont typeface="Arial" panose="020B0604020202020204" pitchFamily="34" charset="0"/>
              <a:buChar char="•"/>
            </a:pPr>
            <a:r>
              <a:rPr lang="en-IN" sz="2000" dirty="0">
                <a:latin typeface="+mj-lt"/>
              </a:rPr>
              <a:t>To suggest the appropriate </a:t>
            </a:r>
            <a:r>
              <a:rPr lang="en-IN" sz="2000" dirty="0" err="1">
                <a:latin typeface="+mj-lt"/>
              </a:rPr>
              <a:t>Airbnb</a:t>
            </a:r>
            <a:r>
              <a:rPr lang="en-IN" sz="2000" dirty="0">
                <a:latin typeface="+mj-lt"/>
              </a:rPr>
              <a:t> property preferences in New York.</a:t>
            </a:r>
          </a:p>
          <a:p>
            <a:pPr marL="285750" indent="-285750">
              <a:buFont typeface="Arial" panose="020B0604020202020204" pitchFamily="34" charset="0"/>
              <a:buChar char="•"/>
            </a:pPr>
            <a:endParaRPr lang="en-IN" sz="2000" dirty="0">
              <a:latin typeface="+mj-lt"/>
            </a:endParaRPr>
          </a:p>
          <a:p>
            <a:endParaRPr lang="en-IN" sz="2000" dirty="0">
              <a:latin typeface="+mj-lt"/>
            </a:endParaRPr>
          </a:p>
          <a:p>
            <a:pPr marL="285750" indent="-285750">
              <a:buFont typeface="Arial" panose="020B0604020202020204" pitchFamily="34" charset="0"/>
              <a:buChar char="•"/>
            </a:pPr>
            <a:r>
              <a:rPr lang="en-IN" sz="2000" dirty="0">
                <a:latin typeface="+mj-lt"/>
              </a:rPr>
              <a:t>Customer specific variables were chosen in order to facilitate easy selection for the guests.</a:t>
            </a:r>
          </a:p>
          <a:p>
            <a:pPr marL="285750" indent="-285750">
              <a:buFont typeface="Arial" panose="020B0604020202020204" pitchFamily="34" charset="0"/>
              <a:buChar char="•"/>
            </a:pPr>
            <a:endParaRPr lang="en-IN" sz="2000" dirty="0">
              <a:latin typeface="+mj-lt"/>
            </a:endParaRPr>
          </a:p>
        </p:txBody>
      </p:sp>
    </p:spTree>
    <p:extLst>
      <p:ext uri="{BB962C8B-B14F-4D97-AF65-F5344CB8AC3E}">
        <p14:creationId xmlns:p14="http://schemas.microsoft.com/office/powerpoint/2010/main" val="702472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Shape 65"/>
        <p:cNvGrpSpPr/>
        <p:nvPr/>
      </p:nvGrpSpPr>
      <p:grpSpPr>
        <a:xfrm>
          <a:off x="0" y="0"/>
          <a:ext cx="0" cy="0"/>
          <a:chOff x="0" y="0"/>
          <a:chExt cx="0" cy="0"/>
        </a:xfrm>
      </p:grpSpPr>
      <p:sp>
        <p:nvSpPr>
          <p:cNvPr id="2" name="TextBox 1">
            <a:extLst>
              <a:ext uri="{FF2B5EF4-FFF2-40B4-BE49-F238E27FC236}">
                <a16:creationId xmlns:a16="http://schemas.microsoft.com/office/drawing/2014/main" id="{2AFC0761-1016-4411-A72D-4C9D556D3DD3}"/>
              </a:ext>
            </a:extLst>
          </p:cNvPr>
          <p:cNvSpPr txBox="1"/>
          <p:nvPr/>
        </p:nvSpPr>
        <p:spPr>
          <a:xfrm>
            <a:off x="370114" y="558800"/>
            <a:ext cx="6270172" cy="677108"/>
          </a:xfrm>
          <a:prstGeom prst="rect">
            <a:avLst/>
          </a:prstGeom>
          <a:noFill/>
        </p:spPr>
        <p:txBody>
          <a:bodyPr wrap="square" rtlCol="0">
            <a:spAutoFit/>
          </a:bodyPr>
          <a:lstStyle/>
          <a:p>
            <a:r>
              <a:rPr lang="en-IN" sz="3800" dirty="0">
                <a:latin typeface="Bell MT" panose="02020503060305020303" pitchFamily="18" charset="0"/>
              </a:rPr>
              <a:t>How Does Airbnb Work?</a:t>
            </a:r>
          </a:p>
        </p:txBody>
      </p:sp>
      <p:pic>
        <p:nvPicPr>
          <p:cNvPr id="1030" name="Picture 6" descr="Image result for how does airbnb work">
            <a:extLst>
              <a:ext uri="{FF2B5EF4-FFF2-40B4-BE49-F238E27FC236}">
                <a16:creationId xmlns:a16="http://schemas.microsoft.com/office/drawing/2014/main" id="{AED29547-3368-4A76-A4F0-2114AC3FEA1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429657" y="1415169"/>
            <a:ext cx="6157685" cy="34485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Related image">
            <a:extLst>
              <a:ext uri="{FF2B5EF4-FFF2-40B4-BE49-F238E27FC236}">
                <a16:creationId xmlns:a16="http://schemas.microsoft.com/office/drawing/2014/main" id="{7CA672E0-C5AF-4309-8A02-960E8579B496}"/>
              </a:ext>
            </a:extLst>
          </p:cNvPr>
          <p:cNvPicPr>
            <a:picLocks noChangeAspect="1" noChangeArrowheads="1"/>
          </p:cNvPicPr>
          <p:nvPr/>
        </p:nvPicPr>
        <p:blipFill>
          <a:blip r:embed="rId5" cstate="print">
            <a:duotone>
              <a:prstClr val="black"/>
              <a:srgbClr val="FF0000">
                <a:tint val="45000"/>
                <a:satMod val="400000"/>
              </a:srgbClr>
            </a:duotone>
            <a:extLst>
              <a:ext uri="{BEBA8EAE-BF5A-486C-A8C5-ECC9F3942E4B}">
                <a14:imgProps xmlns:a14="http://schemas.microsoft.com/office/drawing/2010/main">
                  <a14:imgLayer r:embed="rId6">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CFE0099-D584-4EE6-B180-D67C979CEF43}"/>
              </a:ext>
            </a:extLst>
          </p:cNvPr>
          <p:cNvPicPr>
            <a:picLocks noChangeAspect="1"/>
          </p:cNvPicPr>
          <p:nvPr/>
        </p:nvPicPr>
        <p:blipFill rotWithShape="1">
          <a:blip r:embed="rId7"/>
          <a:srcRect l="20953" t="46189" r="52857" b="34434"/>
          <a:stretch/>
        </p:blipFill>
        <p:spPr>
          <a:xfrm flipV="1">
            <a:off x="464350" y="1302679"/>
            <a:ext cx="5203479" cy="4571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1000"/>
                    </a14:imgEffect>
                    <a14:imgEffect>
                      <a14:brightnessContrast bright="-64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EB68-90AC-4711-879D-E548D50CF8AD}"/>
              </a:ext>
            </a:extLst>
          </p:cNvPr>
          <p:cNvSpPr>
            <a:spLocks noGrp="1"/>
          </p:cNvSpPr>
          <p:nvPr>
            <p:ph type="title"/>
          </p:nvPr>
        </p:nvSpPr>
        <p:spPr>
          <a:xfrm>
            <a:off x="311700" y="445024"/>
            <a:ext cx="8520600" cy="670673"/>
          </a:xfrm>
        </p:spPr>
        <p:txBody>
          <a:bodyPr/>
          <a:lstStyle/>
          <a:p>
            <a:r>
              <a:rPr lang="en-IN" sz="3800" dirty="0">
                <a:solidFill>
                  <a:schemeClr val="tx2"/>
                </a:solidFill>
                <a:latin typeface="+mj-lt"/>
              </a:rPr>
              <a:t>Limitations &amp; Future Scope</a:t>
            </a:r>
            <a:br>
              <a:rPr lang="en-IN" sz="3800" dirty="0">
                <a:latin typeface="+mj-lt"/>
              </a:rPr>
            </a:br>
            <a:endParaRPr lang="en-IN" sz="3800" dirty="0">
              <a:latin typeface="+mj-lt"/>
            </a:endParaRPr>
          </a:p>
        </p:txBody>
      </p:sp>
      <p:sp>
        <p:nvSpPr>
          <p:cNvPr id="3" name="Text Placeholder 2">
            <a:extLst>
              <a:ext uri="{FF2B5EF4-FFF2-40B4-BE49-F238E27FC236}">
                <a16:creationId xmlns:a16="http://schemas.microsoft.com/office/drawing/2014/main" id="{21D43F2B-F9FF-49D9-8E1B-E683B9D8EFF3}"/>
              </a:ext>
            </a:extLst>
          </p:cNvPr>
          <p:cNvSpPr>
            <a:spLocks noGrp="1"/>
          </p:cNvSpPr>
          <p:nvPr>
            <p:ph type="body" idx="1"/>
          </p:nvPr>
        </p:nvSpPr>
        <p:spPr>
          <a:xfrm>
            <a:off x="311700" y="1490567"/>
            <a:ext cx="8520600" cy="3524935"/>
          </a:xfrm>
        </p:spPr>
        <p:txBody>
          <a:bodyPr/>
          <a:lstStyle/>
          <a:p>
            <a:pPr>
              <a:buClr>
                <a:schemeClr val="bg1"/>
              </a:buClr>
            </a:pPr>
            <a:r>
              <a:rPr lang="en-IN" sz="2000" dirty="0">
                <a:solidFill>
                  <a:schemeClr val="tx2"/>
                </a:solidFill>
                <a:latin typeface="+mj-lt"/>
              </a:rPr>
              <a:t>The results may not be generalizable to a larger population.</a:t>
            </a:r>
          </a:p>
          <a:p>
            <a:pPr marL="114300" indent="0">
              <a:buClr>
                <a:schemeClr val="bg1"/>
              </a:buClr>
              <a:buNone/>
            </a:pPr>
            <a:endParaRPr lang="en-IN" sz="2000" dirty="0">
              <a:solidFill>
                <a:schemeClr val="tx2"/>
              </a:solidFill>
              <a:latin typeface="+mj-lt"/>
            </a:endParaRPr>
          </a:p>
          <a:p>
            <a:pPr marL="114300" indent="0">
              <a:buClr>
                <a:schemeClr val="bg1"/>
              </a:buClr>
              <a:buNone/>
            </a:pPr>
            <a:endParaRPr lang="en-IN" sz="2000" dirty="0">
              <a:solidFill>
                <a:schemeClr val="tx2"/>
              </a:solidFill>
              <a:latin typeface="+mj-lt"/>
            </a:endParaRPr>
          </a:p>
          <a:p>
            <a:pPr>
              <a:buClr>
                <a:schemeClr val="bg1"/>
              </a:buClr>
            </a:pPr>
            <a:r>
              <a:rPr lang="en-IN" sz="2000" dirty="0">
                <a:solidFill>
                  <a:schemeClr val="tx2"/>
                </a:solidFill>
                <a:latin typeface="+mj-lt"/>
              </a:rPr>
              <a:t>Images could not be extracted</a:t>
            </a:r>
          </a:p>
          <a:p>
            <a:pPr marL="114300" indent="0">
              <a:buClr>
                <a:schemeClr val="bg1"/>
              </a:buClr>
              <a:buNone/>
            </a:pPr>
            <a:endParaRPr lang="en-IN" sz="2000" dirty="0">
              <a:solidFill>
                <a:schemeClr val="tx2"/>
              </a:solidFill>
              <a:latin typeface="+mj-lt"/>
            </a:endParaRPr>
          </a:p>
          <a:p>
            <a:pPr>
              <a:buClr>
                <a:schemeClr val="bg1"/>
              </a:buClr>
            </a:pPr>
            <a:endParaRPr lang="en-IN" sz="2000" dirty="0">
              <a:solidFill>
                <a:schemeClr val="tx2"/>
              </a:solidFill>
              <a:latin typeface="+mj-lt"/>
            </a:endParaRPr>
          </a:p>
          <a:p>
            <a:pPr>
              <a:buClr>
                <a:schemeClr val="bg1"/>
              </a:buClr>
            </a:pPr>
            <a:r>
              <a:rPr lang="en-IN" sz="2000" dirty="0">
                <a:solidFill>
                  <a:schemeClr val="tx2"/>
                </a:solidFill>
                <a:latin typeface="+mj-lt"/>
              </a:rPr>
              <a:t>Customer reviews data could have been utilized for more insights</a:t>
            </a:r>
          </a:p>
          <a:p>
            <a:pPr>
              <a:buClr>
                <a:schemeClr val="bg1"/>
              </a:buClr>
            </a:pPr>
            <a:endParaRPr lang="en-IN" sz="2000" dirty="0">
              <a:solidFill>
                <a:schemeClr val="tx2"/>
              </a:solidFill>
              <a:latin typeface="+mj-lt"/>
            </a:endParaRPr>
          </a:p>
          <a:p>
            <a:pPr marL="114300" indent="0">
              <a:buClr>
                <a:schemeClr val="bg1"/>
              </a:buClr>
              <a:buNone/>
            </a:pPr>
            <a:endParaRPr lang="en-IN" sz="2000" dirty="0">
              <a:solidFill>
                <a:schemeClr val="tx2"/>
              </a:solidFill>
              <a:latin typeface="+mj-lt"/>
            </a:endParaRPr>
          </a:p>
          <a:p>
            <a:pPr marL="114300" indent="0">
              <a:buClr>
                <a:schemeClr val="bg1"/>
              </a:buClr>
              <a:buNone/>
            </a:pPr>
            <a:endParaRPr lang="en-IN" sz="2000" dirty="0">
              <a:solidFill>
                <a:schemeClr val="tx2"/>
              </a:solidFill>
              <a:latin typeface="+mj-lt"/>
            </a:endParaRPr>
          </a:p>
          <a:p>
            <a:pPr marL="114300" indent="0">
              <a:buClr>
                <a:schemeClr val="bg1"/>
              </a:buClr>
              <a:buNone/>
            </a:pPr>
            <a:endParaRPr lang="en-IN" sz="2000" dirty="0">
              <a:solidFill>
                <a:schemeClr val="tx2"/>
              </a:solidFill>
              <a:latin typeface="+mj-lt"/>
            </a:endParaRPr>
          </a:p>
          <a:p>
            <a:pPr marL="114300" indent="0">
              <a:buClr>
                <a:schemeClr val="bg1"/>
              </a:buClr>
              <a:buNone/>
            </a:pPr>
            <a:endParaRPr lang="en-IN" sz="2000" dirty="0">
              <a:solidFill>
                <a:schemeClr val="tx2"/>
              </a:solidFill>
              <a:latin typeface="+mj-lt"/>
            </a:endParaRPr>
          </a:p>
        </p:txBody>
      </p:sp>
      <p:pic>
        <p:nvPicPr>
          <p:cNvPr id="4" name="Picture 3" descr="Related image">
            <a:extLst>
              <a:ext uri="{FF2B5EF4-FFF2-40B4-BE49-F238E27FC236}">
                <a16:creationId xmlns:a16="http://schemas.microsoft.com/office/drawing/2014/main" id="{DE008CDA-A233-4205-8551-1EA74599CFF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2361" y="-27817"/>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16D6E22-4465-4AB4-B61E-3F1ACB85181D}"/>
              </a:ext>
            </a:extLst>
          </p:cNvPr>
          <p:cNvPicPr>
            <a:picLocks noChangeAspect="1"/>
          </p:cNvPicPr>
          <p:nvPr/>
        </p:nvPicPr>
        <p:blipFill rotWithShape="1">
          <a:blip r:embed="rId5"/>
          <a:srcRect l="20953" t="46189" r="52857" b="34434"/>
          <a:stretch/>
        </p:blipFill>
        <p:spPr>
          <a:xfrm flipV="1">
            <a:off x="395521" y="1178385"/>
            <a:ext cx="5593800" cy="45719"/>
          </a:xfrm>
          <a:prstGeom prst="rect">
            <a:avLst/>
          </a:prstGeom>
        </p:spPr>
      </p:pic>
    </p:spTree>
    <p:extLst>
      <p:ext uri="{BB962C8B-B14F-4D97-AF65-F5344CB8AC3E}">
        <p14:creationId xmlns:p14="http://schemas.microsoft.com/office/powerpoint/2010/main" val="3430986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59000"/>
                    </a14:imgEffect>
                    <a14:imgEffect>
                      <a14:brightnessContrast bright="-65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A7E5F7-3FE6-412E-AC40-D40F88C85645}"/>
              </a:ext>
            </a:extLst>
          </p:cNvPr>
          <p:cNvSpPr txBox="1"/>
          <p:nvPr/>
        </p:nvSpPr>
        <p:spPr>
          <a:xfrm>
            <a:off x="2910840" y="2106930"/>
            <a:ext cx="3878580" cy="707886"/>
          </a:xfrm>
          <a:prstGeom prst="rect">
            <a:avLst/>
          </a:prstGeom>
          <a:noFill/>
        </p:spPr>
        <p:txBody>
          <a:bodyPr wrap="square" rtlCol="0">
            <a:spAutoFit/>
          </a:bodyPr>
          <a:lstStyle/>
          <a:p>
            <a:endParaRPr lang="en-IN" sz="4000" dirty="0"/>
          </a:p>
        </p:txBody>
      </p:sp>
      <p:sp>
        <p:nvSpPr>
          <p:cNvPr id="3" name="TextBox 2">
            <a:extLst>
              <a:ext uri="{FF2B5EF4-FFF2-40B4-BE49-F238E27FC236}">
                <a16:creationId xmlns:a16="http://schemas.microsoft.com/office/drawing/2014/main" id="{0BDB4422-BCEA-47CE-BF29-597F2A488FF0}"/>
              </a:ext>
            </a:extLst>
          </p:cNvPr>
          <p:cNvSpPr txBox="1"/>
          <p:nvPr/>
        </p:nvSpPr>
        <p:spPr>
          <a:xfrm>
            <a:off x="289560" y="449580"/>
            <a:ext cx="4419600" cy="677108"/>
          </a:xfrm>
          <a:prstGeom prst="rect">
            <a:avLst/>
          </a:prstGeom>
          <a:noFill/>
        </p:spPr>
        <p:txBody>
          <a:bodyPr wrap="square" rtlCol="0">
            <a:spAutoFit/>
          </a:bodyPr>
          <a:lstStyle/>
          <a:p>
            <a:r>
              <a:rPr lang="en-IN" sz="3800" dirty="0">
                <a:solidFill>
                  <a:schemeClr val="tx2"/>
                </a:solidFill>
                <a:latin typeface="+mj-lt"/>
              </a:rPr>
              <a:t>Acknowledgement</a:t>
            </a:r>
          </a:p>
        </p:txBody>
      </p:sp>
      <p:pic>
        <p:nvPicPr>
          <p:cNvPr id="5" name="Picture 4" descr="Related image">
            <a:extLst>
              <a:ext uri="{FF2B5EF4-FFF2-40B4-BE49-F238E27FC236}">
                <a16:creationId xmlns:a16="http://schemas.microsoft.com/office/drawing/2014/main" id="{16D306EE-0631-4782-8D4C-C685944A36B6}"/>
              </a:ext>
            </a:extLst>
          </p:cNvPr>
          <p:cNvPicPr>
            <a:picLocks noChangeAspect="1" noChangeArrowheads="1"/>
          </p:cNvPicPr>
          <p:nvPr/>
        </p:nvPicPr>
        <p:blipFill>
          <a:blip r:embed="rId4" cstate="print">
            <a:duotone>
              <a:prstClr val="black"/>
              <a:srgbClr val="FF0000">
                <a:tint val="45000"/>
                <a:satMod val="400000"/>
              </a:srgbClr>
            </a:duotone>
            <a:extLst>
              <a:ext uri="{BEBA8EAE-BF5A-486C-A8C5-ECC9F3942E4B}">
                <a14:imgProps xmlns:a14="http://schemas.microsoft.com/office/drawing/2010/main">
                  <a14:imgLayer r:embed="rId5">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C9D6AB9-C064-4D7F-87DF-4A4BC0FB877F}"/>
              </a:ext>
            </a:extLst>
          </p:cNvPr>
          <p:cNvPicPr>
            <a:picLocks noChangeAspect="1"/>
          </p:cNvPicPr>
          <p:nvPr/>
        </p:nvPicPr>
        <p:blipFill rotWithShape="1">
          <a:blip r:embed="rId6"/>
          <a:srcRect l="20953" t="46189" r="52857" b="34434"/>
          <a:stretch/>
        </p:blipFill>
        <p:spPr>
          <a:xfrm flipV="1">
            <a:off x="395521" y="1103828"/>
            <a:ext cx="3673559" cy="45719"/>
          </a:xfrm>
          <a:prstGeom prst="rect">
            <a:avLst/>
          </a:prstGeom>
        </p:spPr>
      </p:pic>
      <p:sp>
        <p:nvSpPr>
          <p:cNvPr id="2" name="TextBox 1">
            <a:extLst>
              <a:ext uri="{FF2B5EF4-FFF2-40B4-BE49-F238E27FC236}">
                <a16:creationId xmlns:a16="http://schemas.microsoft.com/office/drawing/2014/main" id="{0CEAF400-9F16-4458-AAD0-90C0A1AC7E30}"/>
              </a:ext>
            </a:extLst>
          </p:cNvPr>
          <p:cNvSpPr txBox="1"/>
          <p:nvPr/>
        </p:nvSpPr>
        <p:spPr>
          <a:xfrm>
            <a:off x="637952" y="1651590"/>
            <a:ext cx="6698512" cy="707886"/>
          </a:xfrm>
          <a:prstGeom prst="rect">
            <a:avLst/>
          </a:prstGeom>
          <a:noFill/>
        </p:spPr>
        <p:txBody>
          <a:bodyPr wrap="square" rtlCol="0">
            <a:spAutoFit/>
          </a:bodyPr>
          <a:lstStyle/>
          <a:p>
            <a:r>
              <a:rPr lang="en-IN" sz="2000" dirty="0">
                <a:solidFill>
                  <a:schemeClr val="tx2"/>
                </a:solidFill>
                <a:latin typeface="+mn-lt"/>
              </a:rPr>
              <a:t>We would like to extend our thanks  to Mr. Prashant Dhamale and Miss. Ashita Dara for their guidance and constant support</a:t>
            </a:r>
          </a:p>
        </p:txBody>
      </p:sp>
    </p:spTree>
    <p:extLst>
      <p:ext uri="{BB962C8B-B14F-4D97-AF65-F5344CB8AC3E}">
        <p14:creationId xmlns:p14="http://schemas.microsoft.com/office/powerpoint/2010/main" val="1444347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2000"/>
            <a:extLst>
              <a:ext uri="{BEBA8EAE-BF5A-486C-A8C5-ECC9F3942E4B}">
                <a14:imgProps xmlns:a14="http://schemas.microsoft.com/office/drawing/2010/main">
                  <a14:imgLayer r:embed="rId3">
                    <a14:imgEffect>
                      <a14:sharpenSoften amount="-83000"/>
                    </a14:imgEffect>
                    <a14:imgEffect>
                      <a14:brightnessContrast bright="-8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85C69-0213-44D6-A4BB-FCBCFFD6983B}"/>
              </a:ext>
            </a:extLst>
          </p:cNvPr>
          <p:cNvSpPr>
            <a:spLocks noGrp="1"/>
          </p:cNvSpPr>
          <p:nvPr>
            <p:ph type="title"/>
          </p:nvPr>
        </p:nvSpPr>
        <p:spPr>
          <a:xfrm>
            <a:off x="2372910" y="1889387"/>
            <a:ext cx="4740360" cy="854185"/>
          </a:xfrm>
        </p:spPr>
        <p:txBody>
          <a:bodyPr/>
          <a:lstStyle/>
          <a:p>
            <a:r>
              <a:rPr lang="en-IN" sz="5000" b="1" dirty="0">
                <a:solidFill>
                  <a:schemeClr val="tx2"/>
                </a:solidFill>
                <a:latin typeface="+mj-lt"/>
              </a:rPr>
              <a:t>THANK YOU</a:t>
            </a:r>
          </a:p>
        </p:txBody>
      </p:sp>
      <p:sp>
        <p:nvSpPr>
          <p:cNvPr id="4" name="TextBox 3">
            <a:extLst>
              <a:ext uri="{FF2B5EF4-FFF2-40B4-BE49-F238E27FC236}">
                <a16:creationId xmlns:a16="http://schemas.microsoft.com/office/drawing/2014/main" id="{A4A7EE03-5855-47CE-9B34-71719B02F928}"/>
              </a:ext>
            </a:extLst>
          </p:cNvPr>
          <p:cNvSpPr txBox="1"/>
          <p:nvPr/>
        </p:nvSpPr>
        <p:spPr>
          <a:xfrm>
            <a:off x="5821680" y="3101340"/>
            <a:ext cx="2971800" cy="1323439"/>
          </a:xfrm>
          <a:prstGeom prst="rect">
            <a:avLst/>
          </a:prstGeom>
          <a:noFill/>
        </p:spPr>
        <p:txBody>
          <a:bodyPr wrap="square" rtlCol="0">
            <a:spAutoFit/>
          </a:bodyPr>
          <a:lstStyle/>
          <a:p>
            <a:r>
              <a:rPr lang="en-IN" sz="2000" dirty="0">
                <a:solidFill>
                  <a:schemeClr val="tx2"/>
                </a:solidFill>
                <a:latin typeface="+mn-lt"/>
              </a:rPr>
              <a:t>- </a:t>
            </a:r>
            <a:r>
              <a:rPr lang="en-IN" sz="2000" dirty="0" err="1">
                <a:solidFill>
                  <a:schemeClr val="tx2"/>
                </a:solidFill>
                <a:latin typeface="+mn-lt"/>
              </a:rPr>
              <a:t>Nevina</a:t>
            </a:r>
            <a:r>
              <a:rPr lang="en-IN" sz="2000" dirty="0">
                <a:solidFill>
                  <a:schemeClr val="tx2"/>
                </a:solidFill>
                <a:latin typeface="+mn-lt"/>
              </a:rPr>
              <a:t> </a:t>
            </a:r>
            <a:r>
              <a:rPr lang="en-IN" sz="2000" dirty="0" err="1">
                <a:solidFill>
                  <a:schemeClr val="tx2"/>
                </a:solidFill>
                <a:latin typeface="+mn-lt"/>
              </a:rPr>
              <a:t>Dalal</a:t>
            </a:r>
            <a:r>
              <a:rPr lang="en-IN" sz="2000" dirty="0">
                <a:solidFill>
                  <a:schemeClr val="tx2"/>
                </a:solidFill>
                <a:latin typeface="+mn-lt"/>
              </a:rPr>
              <a:t> (A004)</a:t>
            </a:r>
          </a:p>
          <a:p>
            <a:r>
              <a:rPr lang="en-IN" sz="2000" dirty="0">
                <a:solidFill>
                  <a:schemeClr val="tx2"/>
                </a:solidFill>
                <a:latin typeface="+mn-lt"/>
              </a:rPr>
              <a:t>  </a:t>
            </a:r>
            <a:r>
              <a:rPr lang="en-IN" sz="2000" dirty="0" err="1">
                <a:solidFill>
                  <a:schemeClr val="tx2"/>
                </a:solidFill>
                <a:latin typeface="+mn-lt"/>
              </a:rPr>
              <a:t>Aanchal</a:t>
            </a:r>
            <a:r>
              <a:rPr lang="en-IN" sz="2000" dirty="0">
                <a:solidFill>
                  <a:schemeClr val="tx2"/>
                </a:solidFill>
                <a:latin typeface="+mn-lt"/>
              </a:rPr>
              <a:t> </a:t>
            </a:r>
            <a:r>
              <a:rPr lang="en-IN" sz="2000" dirty="0" err="1">
                <a:solidFill>
                  <a:schemeClr val="tx2"/>
                </a:solidFill>
                <a:latin typeface="+mn-lt"/>
              </a:rPr>
              <a:t>Gaggar</a:t>
            </a:r>
            <a:r>
              <a:rPr lang="en-IN" sz="2000" dirty="0">
                <a:solidFill>
                  <a:schemeClr val="tx2"/>
                </a:solidFill>
                <a:latin typeface="+mn-lt"/>
              </a:rPr>
              <a:t> (A010)</a:t>
            </a:r>
          </a:p>
          <a:p>
            <a:r>
              <a:rPr lang="en-IN" sz="2000" dirty="0">
                <a:solidFill>
                  <a:schemeClr val="tx2"/>
                </a:solidFill>
                <a:latin typeface="+mn-lt"/>
              </a:rPr>
              <a:t>  Aditya Jani (A012)</a:t>
            </a:r>
          </a:p>
          <a:p>
            <a:r>
              <a:rPr lang="en-IN" sz="2000" dirty="0">
                <a:solidFill>
                  <a:schemeClr val="tx2"/>
                </a:solidFill>
                <a:latin typeface="+mn-lt"/>
              </a:rPr>
              <a:t>  Sharvari Gokhale (A031)</a:t>
            </a:r>
          </a:p>
        </p:txBody>
      </p:sp>
      <p:pic>
        <p:nvPicPr>
          <p:cNvPr id="6" name="Picture 5" descr="Related image">
            <a:extLst>
              <a:ext uri="{FF2B5EF4-FFF2-40B4-BE49-F238E27FC236}">
                <a16:creationId xmlns:a16="http://schemas.microsoft.com/office/drawing/2014/main" id="{0F0D6F7D-732B-40B6-869D-FED8D5A93F93}"/>
              </a:ext>
            </a:extLst>
          </p:cNvPr>
          <p:cNvPicPr>
            <a:picLocks noChangeAspect="1" noChangeArrowheads="1"/>
          </p:cNvPicPr>
          <p:nvPr/>
        </p:nvPicPr>
        <p:blipFill>
          <a:blip r:embed="rId4" cstate="print">
            <a:duotone>
              <a:prstClr val="black"/>
              <a:srgbClr val="FF0000">
                <a:tint val="45000"/>
                <a:satMod val="400000"/>
              </a:srgbClr>
            </a:duotone>
            <a:extLst>
              <a:ext uri="{BEBA8EAE-BF5A-486C-A8C5-ECC9F3942E4B}">
                <a14:imgProps xmlns:a14="http://schemas.microsoft.com/office/drawing/2010/main">
                  <a14:imgLayer r:embed="rId5">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206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7000"/>
            <a:extLst>
              <a:ext uri="{BEBA8EAE-BF5A-486C-A8C5-ECC9F3942E4B}">
                <a14:imgProps xmlns:a14="http://schemas.microsoft.com/office/drawing/2010/main">
                  <a14:imgLayer r:embed="rId4">
                    <a14:imgEffect>
                      <a14:brightnessContrast bright="-77000"/>
                    </a14:imgEffect>
                  </a14:imgLayer>
                </a14:imgProps>
              </a:ext>
            </a:extLst>
          </a:blip>
          <a:srcRect/>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0912" y="516072"/>
            <a:ext cx="2391586" cy="6706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dirty="0">
                <a:solidFill>
                  <a:schemeClr val="tx2"/>
                </a:solidFill>
                <a:latin typeface="Bell MT" panose="02020503060305020303" pitchFamily="18" charset="0"/>
                <a:ea typeface="Malgun Gothic" panose="020B0503020000020004" pitchFamily="34" charset="-127"/>
                <a:cs typeface="Segoe UI" panose="020B0502040204020203" pitchFamily="34" charset="0"/>
              </a:rPr>
              <a:t>Objective</a:t>
            </a:r>
            <a:br>
              <a:rPr lang="en-GB" sz="3800" dirty="0">
                <a:solidFill>
                  <a:schemeClr val="accent2">
                    <a:lumMod val="75000"/>
                    <a:lumOff val="25000"/>
                  </a:schemeClr>
                </a:solidFill>
                <a:latin typeface="Bell MT" panose="02020503060305020303" pitchFamily="18" charset="0"/>
                <a:ea typeface="Malgun Gothic" panose="020B0503020000020004" pitchFamily="34" charset="-127"/>
                <a:cs typeface="Segoe UI" panose="020B0502040204020203" pitchFamily="34" charset="0"/>
              </a:rPr>
            </a:br>
            <a:endParaRPr dirty="0">
              <a:solidFill>
                <a:schemeClr val="accent2">
                  <a:lumMod val="75000"/>
                  <a:lumOff val="25000"/>
                </a:schemeClr>
              </a:solidFill>
              <a:latin typeface="Bell MT" panose="02020503060305020303" pitchFamily="18" charset="0"/>
              <a:ea typeface="Malgun Gothic" panose="020B0503020000020004" pitchFamily="34" charset="-127"/>
              <a:cs typeface="Segoe UI" panose="020B0502040204020203" pitchFamily="34" charset="0"/>
            </a:endParaRPr>
          </a:p>
        </p:txBody>
      </p:sp>
      <p:pic>
        <p:nvPicPr>
          <p:cNvPr id="3" name="Picture 2">
            <a:extLst>
              <a:ext uri="{FF2B5EF4-FFF2-40B4-BE49-F238E27FC236}">
                <a16:creationId xmlns:a16="http://schemas.microsoft.com/office/drawing/2014/main" id="{96E9E766-24B2-49AC-B7E1-479C236BF602}"/>
              </a:ext>
            </a:extLst>
          </p:cNvPr>
          <p:cNvPicPr>
            <a:picLocks noChangeAspect="1"/>
          </p:cNvPicPr>
          <p:nvPr/>
        </p:nvPicPr>
        <p:blipFill rotWithShape="1">
          <a:blip r:embed="rId5"/>
          <a:srcRect l="20953" t="46189" r="52857" b="34434"/>
          <a:stretch/>
        </p:blipFill>
        <p:spPr>
          <a:xfrm>
            <a:off x="337956" y="1281935"/>
            <a:ext cx="2464542" cy="45719"/>
          </a:xfrm>
          <a:prstGeom prst="rect">
            <a:avLst/>
          </a:prstGeom>
        </p:spPr>
      </p:pic>
      <p:pic>
        <p:nvPicPr>
          <p:cNvPr id="8" name="Picture 7" descr="Related image">
            <a:extLst>
              <a:ext uri="{FF2B5EF4-FFF2-40B4-BE49-F238E27FC236}">
                <a16:creationId xmlns:a16="http://schemas.microsoft.com/office/drawing/2014/main" id="{2D651A0D-673F-4E90-A07C-FEC1A4A25498}"/>
              </a:ext>
            </a:extLst>
          </p:cNvPr>
          <p:cNvPicPr>
            <a:picLocks noChangeAspect="1" noChangeArrowheads="1"/>
          </p:cNvPicPr>
          <p:nvPr/>
        </p:nvPicPr>
        <p:blipFill>
          <a:blip r:embed="rId6" cstate="print">
            <a:duotone>
              <a:prstClr val="black"/>
              <a:srgbClr val="FF0000">
                <a:tint val="45000"/>
                <a:satMod val="400000"/>
              </a:srgbClr>
            </a:duotone>
            <a:extLst>
              <a:ext uri="{BEBA8EAE-BF5A-486C-A8C5-ECC9F3942E4B}">
                <a14:imgProps xmlns:a14="http://schemas.microsoft.com/office/drawing/2010/main">
                  <a14:imgLayer r:embed="rId7">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37A518D-AEBE-4097-966F-DE7C1460CC96}"/>
              </a:ext>
            </a:extLst>
          </p:cNvPr>
          <p:cNvPicPr>
            <a:picLocks noChangeAspect="1"/>
          </p:cNvPicPr>
          <p:nvPr/>
        </p:nvPicPr>
        <p:blipFill>
          <a:blip r:embed="rId8">
            <a:lum bright="70000" contrast="-70000"/>
          </a:blip>
          <a:stretch>
            <a:fillRect/>
          </a:stretch>
        </p:blipFill>
        <p:spPr>
          <a:xfrm>
            <a:off x="337956" y="3792605"/>
            <a:ext cx="533968" cy="533968"/>
          </a:xfrm>
          <a:prstGeom prst="rect">
            <a:avLst/>
          </a:prstGeom>
        </p:spPr>
      </p:pic>
      <p:pic>
        <p:nvPicPr>
          <p:cNvPr id="12" name="Picture 11">
            <a:extLst>
              <a:ext uri="{FF2B5EF4-FFF2-40B4-BE49-F238E27FC236}">
                <a16:creationId xmlns:a16="http://schemas.microsoft.com/office/drawing/2014/main" id="{15700AFE-3513-42CB-B54F-F1569BA0B1B4}"/>
              </a:ext>
            </a:extLst>
          </p:cNvPr>
          <p:cNvPicPr>
            <a:picLocks noChangeAspect="1"/>
          </p:cNvPicPr>
          <p:nvPr/>
        </p:nvPicPr>
        <p:blipFill>
          <a:blip r:embed="rId9">
            <a:lum bright="70000" contrast="-70000"/>
          </a:blip>
          <a:stretch>
            <a:fillRect/>
          </a:stretch>
        </p:blipFill>
        <p:spPr>
          <a:xfrm>
            <a:off x="300931" y="1876095"/>
            <a:ext cx="570993" cy="570993"/>
          </a:xfrm>
          <a:prstGeom prst="rect">
            <a:avLst/>
          </a:prstGeom>
        </p:spPr>
      </p:pic>
      <p:sp>
        <p:nvSpPr>
          <p:cNvPr id="13" name="TextBox 12">
            <a:extLst>
              <a:ext uri="{FF2B5EF4-FFF2-40B4-BE49-F238E27FC236}">
                <a16:creationId xmlns:a16="http://schemas.microsoft.com/office/drawing/2014/main" id="{D1ABA480-9412-4F0F-8BD0-02559476DB27}"/>
              </a:ext>
            </a:extLst>
          </p:cNvPr>
          <p:cNvSpPr txBox="1"/>
          <p:nvPr/>
        </p:nvSpPr>
        <p:spPr>
          <a:xfrm>
            <a:off x="1013990" y="3288046"/>
            <a:ext cx="6907530" cy="1323439"/>
          </a:xfrm>
          <a:prstGeom prst="rect">
            <a:avLst/>
          </a:prstGeom>
          <a:noFill/>
        </p:spPr>
        <p:txBody>
          <a:bodyPr wrap="square" rtlCol="0">
            <a:spAutoFit/>
          </a:bodyPr>
          <a:lstStyle/>
          <a:p>
            <a:r>
              <a:rPr lang="en-IN" sz="2000" b="1" u="sng" dirty="0">
                <a:solidFill>
                  <a:schemeClr val="tx2"/>
                </a:solidFill>
                <a:latin typeface="Bell MT" panose="02020503060305020303" pitchFamily="18" charset="0"/>
              </a:rPr>
              <a:t>FOR THE CUSTOMERS:</a:t>
            </a:r>
          </a:p>
          <a:p>
            <a:endParaRPr lang="en-IN" sz="2000" b="1" u="sng" dirty="0">
              <a:solidFill>
                <a:schemeClr val="tx2"/>
              </a:solidFill>
              <a:latin typeface="Bell MT" panose="02020503060305020303" pitchFamily="18" charset="0"/>
            </a:endParaRPr>
          </a:p>
          <a:p>
            <a:r>
              <a:rPr lang="en-IN" sz="2000" dirty="0">
                <a:solidFill>
                  <a:schemeClr val="tx2"/>
                </a:solidFill>
                <a:latin typeface="Bell MT" panose="02020503060305020303" pitchFamily="18" charset="0"/>
              </a:rPr>
              <a:t>Building a R-shiny application for easy browsing of listings for Customers</a:t>
            </a:r>
          </a:p>
        </p:txBody>
      </p:sp>
      <p:sp>
        <p:nvSpPr>
          <p:cNvPr id="14" name="TextBox 13">
            <a:extLst>
              <a:ext uri="{FF2B5EF4-FFF2-40B4-BE49-F238E27FC236}">
                <a16:creationId xmlns:a16="http://schemas.microsoft.com/office/drawing/2014/main" id="{5F0A132C-B135-4FA9-A9DE-BF0E540AD772}"/>
              </a:ext>
            </a:extLst>
          </p:cNvPr>
          <p:cNvSpPr txBox="1"/>
          <p:nvPr/>
        </p:nvSpPr>
        <p:spPr>
          <a:xfrm>
            <a:off x="1016704" y="1426048"/>
            <a:ext cx="6904816" cy="1323439"/>
          </a:xfrm>
          <a:prstGeom prst="rect">
            <a:avLst/>
          </a:prstGeom>
          <a:noFill/>
        </p:spPr>
        <p:txBody>
          <a:bodyPr wrap="square" rtlCol="0">
            <a:spAutoFit/>
          </a:bodyPr>
          <a:lstStyle/>
          <a:p>
            <a:r>
              <a:rPr lang="en-IN" sz="2000" b="1" u="sng" dirty="0">
                <a:solidFill>
                  <a:schemeClr val="tx2"/>
                </a:solidFill>
                <a:latin typeface="Bell MT" panose="02020503060305020303" pitchFamily="18" charset="0"/>
              </a:rPr>
              <a:t>FOR THE HOST:</a:t>
            </a:r>
          </a:p>
          <a:p>
            <a:endParaRPr lang="en-IN" sz="2000" b="1" u="sng" dirty="0">
              <a:solidFill>
                <a:schemeClr val="tx2"/>
              </a:solidFill>
              <a:latin typeface="Bell MT" panose="02020503060305020303" pitchFamily="18" charset="0"/>
            </a:endParaRPr>
          </a:p>
          <a:p>
            <a:r>
              <a:rPr lang="en-IN" sz="2000" dirty="0">
                <a:solidFill>
                  <a:schemeClr val="tx2"/>
                </a:solidFill>
                <a:latin typeface="Bell MT" panose="02020503060305020303" pitchFamily="18" charset="0"/>
              </a:rPr>
              <a:t>Determining the pre-requisites for the hosts to feature their listing in ‘Top-100’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5A5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8CB1E-0333-46CC-BB8A-FCBF2D831727}"/>
              </a:ext>
            </a:extLst>
          </p:cNvPr>
          <p:cNvSpPr>
            <a:spLocks noGrp="1"/>
          </p:cNvSpPr>
          <p:nvPr>
            <p:ph type="title"/>
          </p:nvPr>
        </p:nvSpPr>
        <p:spPr>
          <a:xfrm>
            <a:off x="57700" y="375648"/>
            <a:ext cx="8520600" cy="572700"/>
          </a:xfrm>
        </p:spPr>
        <p:txBody>
          <a:bodyPr/>
          <a:lstStyle/>
          <a:p>
            <a:r>
              <a:rPr lang="en-IN" sz="3800" dirty="0">
                <a:latin typeface="Bell MT" panose="02020503060305020303" pitchFamily="18" charset="0"/>
              </a:rPr>
              <a:t>Airbnb in New York</a:t>
            </a:r>
          </a:p>
        </p:txBody>
      </p:sp>
      <p:pic>
        <p:nvPicPr>
          <p:cNvPr id="4" name="Picture 3">
            <a:extLst>
              <a:ext uri="{FF2B5EF4-FFF2-40B4-BE49-F238E27FC236}">
                <a16:creationId xmlns:a16="http://schemas.microsoft.com/office/drawing/2014/main" id="{F6E96E83-B179-4638-8836-E72FCAA5C943}"/>
              </a:ext>
            </a:extLst>
          </p:cNvPr>
          <p:cNvPicPr>
            <a:picLocks noChangeAspect="1"/>
          </p:cNvPicPr>
          <p:nvPr/>
        </p:nvPicPr>
        <p:blipFill rotWithShape="1">
          <a:blip r:embed="rId2">
            <a:lum bright="70000" contrast="-70000"/>
          </a:blip>
          <a:srcRect l="20953" t="46189" r="52857" b="34434"/>
          <a:stretch/>
        </p:blipFill>
        <p:spPr>
          <a:xfrm flipV="1">
            <a:off x="174172" y="1017725"/>
            <a:ext cx="3562818" cy="45719"/>
          </a:xfrm>
          <a:prstGeom prst="rect">
            <a:avLst/>
          </a:prstGeom>
        </p:spPr>
      </p:pic>
      <p:pic>
        <p:nvPicPr>
          <p:cNvPr id="6" name="Picture 5">
            <a:extLst>
              <a:ext uri="{FF2B5EF4-FFF2-40B4-BE49-F238E27FC236}">
                <a16:creationId xmlns:a16="http://schemas.microsoft.com/office/drawing/2014/main" id="{87625719-931E-4E5F-8152-06B0FAFB4BDD}"/>
              </a:ext>
            </a:extLst>
          </p:cNvPr>
          <p:cNvPicPr>
            <a:picLocks noChangeAspect="1"/>
          </p:cNvPicPr>
          <p:nvPr/>
        </p:nvPicPr>
        <p:blipFill>
          <a:blip r:embed="rId3">
            <a:biLevel thresh="75000"/>
          </a:blip>
          <a:stretch>
            <a:fillRect/>
          </a:stretch>
        </p:blipFill>
        <p:spPr>
          <a:xfrm>
            <a:off x="442839" y="3322798"/>
            <a:ext cx="701036" cy="701036"/>
          </a:xfrm>
          <a:prstGeom prst="rect">
            <a:avLst/>
          </a:prstGeom>
        </p:spPr>
      </p:pic>
      <p:pic>
        <p:nvPicPr>
          <p:cNvPr id="8" name="Picture 7">
            <a:extLst>
              <a:ext uri="{FF2B5EF4-FFF2-40B4-BE49-F238E27FC236}">
                <a16:creationId xmlns:a16="http://schemas.microsoft.com/office/drawing/2014/main" id="{81BBA287-5A66-4C2D-8F80-070E1AD80550}"/>
              </a:ext>
            </a:extLst>
          </p:cNvPr>
          <p:cNvPicPr>
            <a:picLocks noChangeAspect="1"/>
          </p:cNvPicPr>
          <p:nvPr/>
        </p:nvPicPr>
        <p:blipFill>
          <a:blip r:embed="rId4">
            <a:biLevel thresh="75000"/>
          </a:blip>
          <a:stretch>
            <a:fillRect/>
          </a:stretch>
        </p:blipFill>
        <p:spPr>
          <a:xfrm>
            <a:off x="442839" y="1468117"/>
            <a:ext cx="558647" cy="591179"/>
          </a:xfrm>
          <a:prstGeom prst="rect">
            <a:avLst/>
          </a:prstGeom>
        </p:spPr>
      </p:pic>
      <p:pic>
        <p:nvPicPr>
          <p:cNvPr id="10" name="Picture 9">
            <a:extLst>
              <a:ext uri="{FF2B5EF4-FFF2-40B4-BE49-F238E27FC236}">
                <a16:creationId xmlns:a16="http://schemas.microsoft.com/office/drawing/2014/main" id="{3ED9C4FE-F400-4A57-999F-AF78422E6776}"/>
              </a:ext>
            </a:extLst>
          </p:cNvPr>
          <p:cNvPicPr>
            <a:picLocks noChangeAspect="1"/>
          </p:cNvPicPr>
          <p:nvPr/>
        </p:nvPicPr>
        <p:blipFill>
          <a:blip r:embed="rId5">
            <a:biLevel thresh="75000"/>
          </a:blip>
          <a:stretch>
            <a:fillRect/>
          </a:stretch>
        </p:blipFill>
        <p:spPr>
          <a:xfrm>
            <a:off x="3113183" y="1407389"/>
            <a:ext cx="623807" cy="623807"/>
          </a:xfrm>
          <a:prstGeom prst="rect">
            <a:avLst/>
          </a:prstGeom>
        </p:spPr>
      </p:pic>
      <p:pic>
        <p:nvPicPr>
          <p:cNvPr id="11" name="Picture 10">
            <a:extLst>
              <a:ext uri="{FF2B5EF4-FFF2-40B4-BE49-F238E27FC236}">
                <a16:creationId xmlns:a16="http://schemas.microsoft.com/office/drawing/2014/main" id="{2B7AB6A9-6DAE-4394-8EEA-4C6CDF899224}"/>
              </a:ext>
            </a:extLst>
          </p:cNvPr>
          <p:cNvPicPr>
            <a:picLocks noChangeAspect="1"/>
          </p:cNvPicPr>
          <p:nvPr/>
        </p:nvPicPr>
        <p:blipFill>
          <a:blip r:embed="rId6">
            <a:biLevel thresh="75000"/>
          </a:blip>
          <a:stretch>
            <a:fillRect/>
          </a:stretch>
        </p:blipFill>
        <p:spPr>
          <a:xfrm>
            <a:off x="3138932" y="3304103"/>
            <a:ext cx="623808" cy="623808"/>
          </a:xfrm>
          <a:prstGeom prst="rect">
            <a:avLst/>
          </a:prstGeom>
        </p:spPr>
      </p:pic>
      <p:sp>
        <p:nvSpPr>
          <p:cNvPr id="12" name="TextBox 11">
            <a:extLst>
              <a:ext uri="{FF2B5EF4-FFF2-40B4-BE49-F238E27FC236}">
                <a16:creationId xmlns:a16="http://schemas.microsoft.com/office/drawing/2014/main" id="{67D3507E-70A4-4FD2-9FA5-E570573E01E1}"/>
              </a:ext>
            </a:extLst>
          </p:cNvPr>
          <p:cNvSpPr txBox="1"/>
          <p:nvPr/>
        </p:nvSpPr>
        <p:spPr>
          <a:xfrm>
            <a:off x="1143875" y="1492840"/>
            <a:ext cx="950686" cy="246221"/>
          </a:xfrm>
          <a:prstGeom prst="rect">
            <a:avLst/>
          </a:prstGeom>
          <a:noFill/>
        </p:spPr>
        <p:txBody>
          <a:bodyPr wrap="square" rtlCol="0">
            <a:spAutoFit/>
          </a:bodyPr>
          <a:lstStyle/>
          <a:p>
            <a:r>
              <a:rPr lang="en-IN" sz="1000" b="1" dirty="0">
                <a:latin typeface="Bell MT" panose="02020503060305020303" pitchFamily="18" charset="0"/>
              </a:rPr>
              <a:t>Data Source</a:t>
            </a:r>
          </a:p>
        </p:txBody>
      </p:sp>
      <p:sp>
        <p:nvSpPr>
          <p:cNvPr id="13" name="TextBox 12">
            <a:extLst>
              <a:ext uri="{FF2B5EF4-FFF2-40B4-BE49-F238E27FC236}">
                <a16:creationId xmlns:a16="http://schemas.microsoft.com/office/drawing/2014/main" id="{733FEADE-E378-430C-992D-4EF5B818B9EB}"/>
              </a:ext>
            </a:extLst>
          </p:cNvPr>
          <p:cNvSpPr txBox="1"/>
          <p:nvPr/>
        </p:nvSpPr>
        <p:spPr>
          <a:xfrm>
            <a:off x="960717" y="1620647"/>
            <a:ext cx="1707680" cy="400110"/>
          </a:xfrm>
          <a:prstGeom prst="rect">
            <a:avLst/>
          </a:prstGeom>
          <a:noFill/>
        </p:spPr>
        <p:txBody>
          <a:bodyPr wrap="square" rtlCol="0">
            <a:spAutoFit/>
          </a:bodyPr>
          <a:lstStyle/>
          <a:p>
            <a:pPr algn="ctr"/>
            <a:r>
              <a:rPr lang="en-IN" sz="2000" dirty="0">
                <a:latin typeface="Bell MT" panose="02020503060305020303" pitchFamily="18" charset="0"/>
              </a:rPr>
              <a:t>Inside Airbnb</a:t>
            </a:r>
          </a:p>
        </p:txBody>
      </p:sp>
      <p:sp>
        <p:nvSpPr>
          <p:cNvPr id="14" name="TextBox 13">
            <a:extLst>
              <a:ext uri="{FF2B5EF4-FFF2-40B4-BE49-F238E27FC236}">
                <a16:creationId xmlns:a16="http://schemas.microsoft.com/office/drawing/2014/main" id="{C15D82C3-2C24-4617-B681-E9A85ACA9327}"/>
              </a:ext>
            </a:extLst>
          </p:cNvPr>
          <p:cNvSpPr txBox="1"/>
          <p:nvPr/>
        </p:nvSpPr>
        <p:spPr>
          <a:xfrm>
            <a:off x="1143875" y="3309105"/>
            <a:ext cx="1229211" cy="246221"/>
          </a:xfrm>
          <a:prstGeom prst="rect">
            <a:avLst/>
          </a:prstGeom>
          <a:noFill/>
        </p:spPr>
        <p:txBody>
          <a:bodyPr wrap="square" rtlCol="0">
            <a:spAutoFit/>
          </a:bodyPr>
          <a:lstStyle/>
          <a:p>
            <a:r>
              <a:rPr lang="en-IN" sz="1000" b="1" dirty="0">
                <a:latin typeface="Bell MT" panose="02020503060305020303" pitchFamily="18" charset="0"/>
              </a:rPr>
              <a:t>Unique Listings</a:t>
            </a:r>
          </a:p>
        </p:txBody>
      </p:sp>
      <p:sp>
        <p:nvSpPr>
          <p:cNvPr id="15" name="TextBox 14">
            <a:extLst>
              <a:ext uri="{FF2B5EF4-FFF2-40B4-BE49-F238E27FC236}">
                <a16:creationId xmlns:a16="http://schemas.microsoft.com/office/drawing/2014/main" id="{BD22321D-4C82-422E-9CBB-E8FE7437FBF4}"/>
              </a:ext>
            </a:extLst>
          </p:cNvPr>
          <p:cNvSpPr txBox="1"/>
          <p:nvPr/>
        </p:nvSpPr>
        <p:spPr>
          <a:xfrm>
            <a:off x="1090822" y="3518059"/>
            <a:ext cx="1494972" cy="523220"/>
          </a:xfrm>
          <a:prstGeom prst="rect">
            <a:avLst/>
          </a:prstGeom>
          <a:noFill/>
        </p:spPr>
        <p:txBody>
          <a:bodyPr wrap="square" rtlCol="0">
            <a:spAutoFit/>
          </a:bodyPr>
          <a:lstStyle/>
          <a:p>
            <a:r>
              <a:rPr lang="en-IN" sz="2800" dirty="0">
                <a:latin typeface="Bell MT" panose="02020503060305020303" pitchFamily="18" charset="0"/>
              </a:rPr>
              <a:t>44,317</a:t>
            </a:r>
            <a:endParaRPr lang="en-IN" dirty="0">
              <a:latin typeface="Bell MT" panose="02020503060305020303" pitchFamily="18" charset="0"/>
            </a:endParaRPr>
          </a:p>
        </p:txBody>
      </p:sp>
      <p:pic>
        <p:nvPicPr>
          <p:cNvPr id="16" name="Picture 15" descr="Related image">
            <a:extLst>
              <a:ext uri="{FF2B5EF4-FFF2-40B4-BE49-F238E27FC236}">
                <a16:creationId xmlns:a16="http://schemas.microsoft.com/office/drawing/2014/main" id="{6EEC0AEF-5D0B-4201-9942-B9DB6D0B2ACB}"/>
              </a:ext>
            </a:extLst>
          </p:cNvPr>
          <p:cNvPicPr>
            <a:picLocks noChangeAspect="1" noChangeArrowheads="1"/>
          </p:cNvPicPr>
          <p:nvPr/>
        </p:nvPicPr>
        <p:blipFill>
          <a:blip r:embed="rId7" cstate="print">
            <a:duotone>
              <a:prstClr val="black"/>
              <a:schemeClr val="tx2">
                <a:tint val="45000"/>
                <a:satMod val="400000"/>
              </a:schemeClr>
            </a:duotone>
            <a:extLst>
              <a:ext uri="{BEBA8EAE-BF5A-486C-A8C5-ECC9F3942E4B}">
                <a14:imgProps xmlns:a14="http://schemas.microsoft.com/office/drawing/2010/main">
                  <a14:imgLayer r:embed="rId8">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CA58CE3-FC0C-4333-BC17-6F2CD7349BEB}"/>
              </a:ext>
            </a:extLst>
          </p:cNvPr>
          <p:cNvSpPr txBox="1"/>
          <p:nvPr/>
        </p:nvSpPr>
        <p:spPr>
          <a:xfrm>
            <a:off x="3872549" y="3304103"/>
            <a:ext cx="1229211" cy="246221"/>
          </a:xfrm>
          <a:prstGeom prst="rect">
            <a:avLst/>
          </a:prstGeom>
          <a:noFill/>
        </p:spPr>
        <p:txBody>
          <a:bodyPr wrap="square" rtlCol="0">
            <a:spAutoFit/>
          </a:bodyPr>
          <a:lstStyle/>
          <a:p>
            <a:r>
              <a:rPr lang="en-IN" sz="1000" b="1" dirty="0">
                <a:latin typeface="Bell MT" panose="02020503060305020303" pitchFamily="18" charset="0"/>
              </a:rPr>
              <a:t>Duration</a:t>
            </a:r>
          </a:p>
        </p:txBody>
      </p:sp>
      <p:sp>
        <p:nvSpPr>
          <p:cNvPr id="18" name="TextBox 17">
            <a:extLst>
              <a:ext uri="{FF2B5EF4-FFF2-40B4-BE49-F238E27FC236}">
                <a16:creationId xmlns:a16="http://schemas.microsoft.com/office/drawing/2014/main" id="{05B987AB-CDF8-42A8-BB60-83EC387F0239}"/>
              </a:ext>
            </a:extLst>
          </p:cNvPr>
          <p:cNvSpPr txBox="1"/>
          <p:nvPr/>
        </p:nvSpPr>
        <p:spPr>
          <a:xfrm>
            <a:off x="3762740" y="3430981"/>
            <a:ext cx="1441928" cy="707886"/>
          </a:xfrm>
          <a:prstGeom prst="rect">
            <a:avLst/>
          </a:prstGeom>
          <a:noFill/>
        </p:spPr>
        <p:txBody>
          <a:bodyPr wrap="square" rtlCol="0">
            <a:spAutoFit/>
          </a:bodyPr>
          <a:lstStyle/>
          <a:p>
            <a:r>
              <a:rPr lang="en-IN" sz="2000" dirty="0">
                <a:latin typeface="Bell MT" panose="02020503060305020303" pitchFamily="18" charset="0"/>
              </a:rPr>
              <a:t>Oct, 2017-Dec, 2018</a:t>
            </a:r>
          </a:p>
        </p:txBody>
      </p:sp>
      <p:sp>
        <p:nvSpPr>
          <p:cNvPr id="21" name="TextBox 20">
            <a:extLst>
              <a:ext uri="{FF2B5EF4-FFF2-40B4-BE49-F238E27FC236}">
                <a16:creationId xmlns:a16="http://schemas.microsoft.com/office/drawing/2014/main" id="{70CDE617-0785-4C22-9973-BB3714CEC7B1}"/>
              </a:ext>
            </a:extLst>
          </p:cNvPr>
          <p:cNvSpPr txBox="1"/>
          <p:nvPr/>
        </p:nvSpPr>
        <p:spPr>
          <a:xfrm>
            <a:off x="3821760" y="1407389"/>
            <a:ext cx="1229211" cy="246221"/>
          </a:xfrm>
          <a:prstGeom prst="rect">
            <a:avLst/>
          </a:prstGeom>
          <a:noFill/>
        </p:spPr>
        <p:txBody>
          <a:bodyPr wrap="square" rtlCol="0">
            <a:spAutoFit/>
          </a:bodyPr>
          <a:lstStyle/>
          <a:p>
            <a:r>
              <a:rPr lang="en-IN" sz="1000" b="1" dirty="0">
                <a:latin typeface="Bell MT" panose="02020503060305020303" pitchFamily="18" charset="0"/>
              </a:rPr>
              <a:t>Data</a:t>
            </a:r>
            <a:r>
              <a:rPr lang="en-IN" sz="1000" b="1" dirty="0"/>
              <a:t> Used</a:t>
            </a:r>
          </a:p>
        </p:txBody>
      </p:sp>
      <p:sp>
        <p:nvSpPr>
          <p:cNvPr id="22" name="TextBox 21">
            <a:extLst>
              <a:ext uri="{FF2B5EF4-FFF2-40B4-BE49-F238E27FC236}">
                <a16:creationId xmlns:a16="http://schemas.microsoft.com/office/drawing/2014/main" id="{57B17A32-58FB-43E7-A622-FC838390E21A}"/>
              </a:ext>
            </a:extLst>
          </p:cNvPr>
          <p:cNvSpPr txBox="1"/>
          <p:nvPr/>
        </p:nvSpPr>
        <p:spPr>
          <a:xfrm>
            <a:off x="3706607" y="1551197"/>
            <a:ext cx="1494972" cy="707886"/>
          </a:xfrm>
          <a:prstGeom prst="rect">
            <a:avLst/>
          </a:prstGeom>
          <a:noFill/>
        </p:spPr>
        <p:txBody>
          <a:bodyPr wrap="square" rtlCol="0">
            <a:spAutoFit/>
          </a:bodyPr>
          <a:lstStyle/>
          <a:p>
            <a:r>
              <a:rPr lang="en-IN" sz="2000" dirty="0">
                <a:latin typeface="Bell MT" panose="02020503060305020303" pitchFamily="18" charset="0"/>
              </a:rPr>
              <a:t>Listings &amp; Calendar</a:t>
            </a:r>
          </a:p>
        </p:txBody>
      </p:sp>
      <p:pic>
        <p:nvPicPr>
          <p:cNvPr id="23" name="Picture 22">
            <a:extLst>
              <a:ext uri="{FF2B5EF4-FFF2-40B4-BE49-F238E27FC236}">
                <a16:creationId xmlns:a16="http://schemas.microsoft.com/office/drawing/2014/main" id="{2C791F98-5954-4E84-B0B1-F3F5A6835500}"/>
              </a:ext>
            </a:extLst>
          </p:cNvPr>
          <p:cNvPicPr>
            <a:picLocks noChangeAspect="1"/>
          </p:cNvPicPr>
          <p:nvPr/>
        </p:nvPicPr>
        <p:blipFill>
          <a:blip r:embed="rId9" cstate="print">
            <a:biLevel thresh="50000"/>
            <a:extLst>
              <a:ext uri="{BEBA8EAE-BF5A-486C-A8C5-ECC9F3942E4B}">
                <a14:imgProps xmlns:a14="http://schemas.microsoft.com/office/drawing/2010/main">
                  <a14:imgLayer r:embed="rId10">
                    <a14:imgEffect>
                      <a14:backgroundRemoval t="6999" b="89899" l="5769" r="92462">
                        <a14:foregroundMark x1="31308" y1="59019" x2="31308" y2="59019"/>
                        <a14:foregroundMark x1="62923" y1="42785" x2="62923" y2="42785"/>
                        <a14:foregroundMark x1="83538" y1="66739" x2="83538" y2="66739"/>
                        <a14:foregroundMark x1="73077" y1="60029" x2="73077" y2="60029"/>
                        <a14:foregroundMark x1="71692" y1="64719" x2="71692" y2="64719"/>
                        <a14:foregroundMark x1="69231" y1="67244" x2="69231" y2="67244"/>
                        <a14:foregroundMark x1="67000" y1="61616" x2="67000" y2="61616"/>
                        <a14:foregroundMark x1="65077" y1="30664" x2="65077" y2="30664"/>
                        <a14:foregroundMark x1="40385" y1="47403" x2="40385" y2="47403"/>
                        <a14:foregroundMark x1="40385" y1="49495" x2="40385" y2="49495"/>
                      </a14:backgroundRemoval>
                    </a14:imgEffect>
                  </a14:imgLayer>
                </a14:imgProps>
              </a:ext>
              <a:ext uri="{28A0092B-C50C-407E-A947-70E740481C1C}">
                <a14:useLocalDpi xmlns:a14="http://schemas.microsoft.com/office/drawing/2010/main" val="0"/>
              </a:ext>
            </a:extLst>
          </a:blip>
          <a:stretch>
            <a:fillRect/>
          </a:stretch>
        </p:blipFill>
        <p:spPr>
          <a:xfrm>
            <a:off x="5522686" y="841830"/>
            <a:ext cx="3621314" cy="4475842"/>
          </a:xfrm>
          <a:prstGeom prst="rect">
            <a:avLst/>
          </a:prstGeom>
        </p:spPr>
      </p:pic>
    </p:spTree>
    <p:extLst>
      <p:ext uri="{BB962C8B-B14F-4D97-AF65-F5344CB8AC3E}">
        <p14:creationId xmlns:p14="http://schemas.microsoft.com/office/powerpoint/2010/main" val="342399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97FB-6804-446A-8788-E3F4AC28EA13}"/>
              </a:ext>
            </a:extLst>
          </p:cNvPr>
          <p:cNvSpPr>
            <a:spLocks noGrp="1"/>
          </p:cNvSpPr>
          <p:nvPr>
            <p:ph type="title"/>
          </p:nvPr>
        </p:nvSpPr>
        <p:spPr>
          <a:xfrm>
            <a:off x="181429" y="451743"/>
            <a:ext cx="8520600" cy="572700"/>
          </a:xfrm>
        </p:spPr>
        <p:txBody>
          <a:bodyPr/>
          <a:lstStyle/>
          <a:p>
            <a:r>
              <a:rPr lang="en-IN" sz="3800" dirty="0">
                <a:latin typeface="Bell MT" panose="02020503060305020303" pitchFamily="18" charset="0"/>
              </a:rPr>
              <a:t>Variables Used</a:t>
            </a:r>
          </a:p>
        </p:txBody>
      </p:sp>
      <p:pic>
        <p:nvPicPr>
          <p:cNvPr id="4" name="Picture 3">
            <a:extLst>
              <a:ext uri="{FF2B5EF4-FFF2-40B4-BE49-F238E27FC236}">
                <a16:creationId xmlns:a16="http://schemas.microsoft.com/office/drawing/2014/main" id="{898863A2-3967-4231-8F7E-00C81F685030}"/>
              </a:ext>
            </a:extLst>
          </p:cNvPr>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ackgroundRemoval t="6999" b="89899" l="5769" r="92462">
                        <a14:foregroundMark x1="31308" y1="59019" x2="31308" y2="59019"/>
                        <a14:foregroundMark x1="62923" y1="42785" x2="62923" y2="42785"/>
                        <a14:foregroundMark x1="83538" y1="66739" x2="83538" y2="66739"/>
                        <a14:foregroundMark x1="73077" y1="60029" x2="73077" y2="60029"/>
                        <a14:foregroundMark x1="71692" y1="64719" x2="71692" y2="64719"/>
                        <a14:foregroundMark x1="69231" y1="67244" x2="69231" y2="67244"/>
                        <a14:foregroundMark x1="67000" y1="61616" x2="67000" y2="61616"/>
                        <a14:foregroundMark x1="65077" y1="30664" x2="65077" y2="30664"/>
                        <a14:foregroundMark x1="40385" y1="47403" x2="40385" y2="47403"/>
                        <a14:foregroundMark x1="40385" y1="49495" x2="40385" y2="49495"/>
                      </a14:backgroundRemoval>
                    </a14:imgEffect>
                  </a14:imgLayer>
                </a14:imgProps>
              </a:ext>
              <a:ext uri="{28A0092B-C50C-407E-A947-70E740481C1C}">
                <a14:useLocalDpi xmlns:a14="http://schemas.microsoft.com/office/drawing/2010/main" val="0"/>
              </a:ext>
            </a:extLst>
          </a:blip>
          <a:stretch>
            <a:fillRect/>
          </a:stretch>
        </p:blipFill>
        <p:spPr>
          <a:xfrm>
            <a:off x="5532858" y="645612"/>
            <a:ext cx="3731340" cy="4616632"/>
          </a:xfrm>
          <a:prstGeom prst="rect">
            <a:avLst/>
          </a:prstGeom>
        </p:spPr>
      </p:pic>
      <p:pic>
        <p:nvPicPr>
          <p:cNvPr id="6" name="Picture 5">
            <a:extLst>
              <a:ext uri="{FF2B5EF4-FFF2-40B4-BE49-F238E27FC236}">
                <a16:creationId xmlns:a16="http://schemas.microsoft.com/office/drawing/2014/main" id="{70E77598-EA7D-4539-B44D-9C84820DAFCF}"/>
              </a:ext>
            </a:extLst>
          </p:cNvPr>
          <p:cNvPicPr>
            <a:picLocks noChangeAspect="1"/>
          </p:cNvPicPr>
          <p:nvPr/>
        </p:nvPicPr>
        <p:blipFill rotWithShape="1">
          <a:blip r:embed="rId4"/>
          <a:srcRect l="20953" t="46189" r="52857" b="34434"/>
          <a:stretch/>
        </p:blipFill>
        <p:spPr>
          <a:xfrm flipV="1">
            <a:off x="181429" y="1102192"/>
            <a:ext cx="3562818" cy="45719"/>
          </a:xfrm>
          <a:prstGeom prst="rect">
            <a:avLst/>
          </a:prstGeom>
        </p:spPr>
      </p:pic>
      <p:pic>
        <p:nvPicPr>
          <p:cNvPr id="7" name="Picture 6" descr="Related image">
            <a:extLst>
              <a:ext uri="{FF2B5EF4-FFF2-40B4-BE49-F238E27FC236}">
                <a16:creationId xmlns:a16="http://schemas.microsoft.com/office/drawing/2014/main" id="{EBE8A18D-55E2-4C4B-B3A6-A7A55D1F8545}"/>
              </a:ext>
            </a:extLst>
          </p:cNvPr>
          <p:cNvPicPr>
            <a:picLocks noChangeAspect="1" noChangeArrowheads="1"/>
          </p:cNvPicPr>
          <p:nvPr/>
        </p:nvPicPr>
        <p:blipFill>
          <a:blip r:embed="rId5" cstate="print">
            <a:duotone>
              <a:prstClr val="black"/>
              <a:srgbClr val="FF0000">
                <a:tint val="45000"/>
                <a:satMod val="400000"/>
              </a:srgbClr>
            </a:duotone>
            <a:extLst>
              <a:ext uri="{BEBA8EAE-BF5A-486C-A8C5-ECC9F3942E4B}">
                <a14:imgProps xmlns:a14="http://schemas.microsoft.com/office/drawing/2010/main">
                  <a14:imgLayer r:embed="rId6">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33FEADE-E378-430C-992D-4EF5B818B9EB}"/>
              </a:ext>
            </a:extLst>
          </p:cNvPr>
          <p:cNvSpPr txBox="1"/>
          <p:nvPr/>
        </p:nvSpPr>
        <p:spPr>
          <a:xfrm>
            <a:off x="407798" y="1637478"/>
            <a:ext cx="2895599" cy="400110"/>
          </a:xfrm>
          <a:prstGeom prst="rect">
            <a:avLst/>
          </a:prstGeom>
          <a:noFill/>
        </p:spPr>
        <p:txBody>
          <a:bodyPr wrap="square" rtlCol="0">
            <a:spAutoFit/>
          </a:bodyPr>
          <a:lstStyle/>
          <a:p>
            <a:pPr algn="ctr"/>
            <a:r>
              <a:rPr lang="en-IN" sz="2000" dirty="0">
                <a:latin typeface="Bell MT" panose="02020503060305020303" pitchFamily="18" charset="0"/>
              </a:rPr>
              <a:t>Property Description</a:t>
            </a:r>
          </a:p>
        </p:txBody>
      </p:sp>
      <p:sp>
        <p:nvSpPr>
          <p:cNvPr id="9" name="TextBox 8">
            <a:extLst>
              <a:ext uri="{FF2B5EF4-FFF2-40B4-BE49-F238E27FC236}">
                <a16:creationId xmlns:a16="http://schemas.microsoft.com/office/drawing/2014/main" id="{733FEADE-E378-430C-992D-4EF5B818B9EB}"/>
              </a:ext>
            </a:extLst>
          </p:cNvPr>
          <p:cNvSpPr txBox="1"/>
          <p:nvPr/>
        </p:nvSpPr>
        <p:spPr>
          <a:xfrm>
            <a:off x="3756700" y="2531896"/>
            <a:ext cx="1989417" cy="400110"/>
          </a:xfrm>
          <a:prstGeom prst="rect">
            <a:avLst/>
          </a:prstGeom>
          <a:noFill/>
        </p:spPr>
        <p:txBody>
          <a:bodyPr wrap="square" rtlCol="0">
            <a:spAutoFit/>
          </a:bodyPr>
          <a:lstStyle/>
          <a:p>
            <a:pPr algn="ctr"/>
            <a:r>
              <a:rPr lang="en-IN" sz="2000" dirty="0">
                <a:latin typeface="+mn-lt"/>
              </a:rPr>
              <a:t>About The host</a:t>
            </a:r>
          </a:p>
        </p:txBody>
      </p:sp>
      <p:sp>
        <p:nvSpPr>
          <p:cNvPr id="10" name="TextBox 9">
            <a:extLst>
              <a:ext uri="{FF2B5EF4-FFF2-40B4-BE49-F238E27FC236}">
                <a16:creationId xmlns:a16="http://schemas.microsoft.com/office/drawing/2014/main" id="{733FEADE-E378-430C-992D-4EF5B818B9EB}"/>
              </a:ext>
            </a:extLst>
          </p:cNvPr>
          <p:cNvSpPr txBox="1"/>
          <p:nvPr/>
        </p:nvSpPr>
        <p:spPr>
          <a:xfrm>
            <a:off x="3666503" y="3276602"/>
            <a:ext cx="2348103" cy="400110"/>
          </a:xfrm>
          <a:prstGeom prst="rect">
            <a:avLst/>
          </a:prstGeom>
          <a:noFill/>
        </p:spPr>
        <p:txBody>
          <a:bodyPr wrap="square" rtlCol="0">
            <a:spAutoFit/>
          </a:bodyPr>
          <a:lstStyle/>
          <a:p>
            <a:pPr algn="ctr"/>
            <a:r>
              <a:rPr lang="en-IN" sz="2000" dirty="0">
                <a:latin typeface="+mn-lt"/>
              </a:rPr>
              <a:t>Area Description</a:t>
            </a:r>
          </a:p>
        </p:txBody>
      </p:sp>
      <p:sp>
        <p:nvSpPr>
          <p:cNvPr id="11" name="TextBox 10">
            <a:extLst>
              <a:ext uri="{FF2B5EF4-FFF2-40B4-BE49-F238E27FC236}">
                <a16:creationId xmlns:a16="http://schemas.microsoft.com/office/drawing/2014/main" id="{733FEADE-E378-430C-992D-4EF5B818B9EB}"/>
              </a:ext>
            </a:extLst>
          </p:cNvPr>
          <p:cNvSpPr txBox="1"/>
          <p:nvPr/>
        </p:nvSpPr>
        <p:spPr>
          <a:xfrm>
            <a:off x="3580811" y="1710741"/>
            <a:ext cx="1707680" cy="400110"/>
          </a:xfrm>
          <a:prstGeom prst="rect">
            <a:avLst/>
          </a:prstGeom>
          <a:noFill/>
        </p:spPr>
        <p:txBody>
          <a:bodyPr wrap="square" rtlCol="0">
            <a:spAutoFit/>
          </a:bodyPr>
          <a:lstStyle/>
          <a:p>
            <a:pPr algn="ctr"/>
            <a:r>
              <a:rPr lang="en-IN" sz="2000" dirty="0">
                <a:latin typeface="+mn-lt"/>
              </a:rPr>
              <a:t>Amenities</a:t>
            </a:r>
          </a:p>
        </p:txBody>
      </p:sp>
      <p:sp>
        <p:nvSpPr>
          <p:cNvPr id="12" name="TextBox 11">
            <a:extLst>
              <a:ext uri="{FF2B5EF4-FFF2-40B4-BE49-F238E27FC236}">
                <a16:creationId xmlns:a16="http://schemas.microsoft.com/office/drawing/2014/main" id="{733FEADE-E378-430C-992D-4EF5B818B9EB}"/>
              </a:ext>
            </a:extLst>
          </p:cNvPr>
          <p:cNvSpPr txBox="1"/>
          <p:nvPr/>
        </p:nvSpPr>
        <p:spPr>
          <a:xfrm>
            <a:off x="3744247" y="4049842"/>
            <a:ext cx="1707680" cy="707886"/>
          </a:xfrm>
          <a:prstGeom prst="rect">
            <a:avLst/>
          </a:prstGeom>
          <a:noFill/>
        </p:spPr>
        <p:txBody>
          <a:bodyPr wrap="square" rtlCol="0">
            <a:spAutoFit/>
          </a:bodyPr>
          <a:lstStyle/>
          <a:p>
            <a:pPr algn="ctr"/>
            <a:r>
              <a:rPr lang="en-IN" sz="2000" dirty="0">
                <a:latin typeface="+mn-lt"/>
              </a:rPr>
              <a:t>Booking and Availability</a:t>
            </a:r>
          </a:p>
        </p:txBody>
      </p:sp>
      <p:sp>
        <p:nvSpPr>
          <p:cNvPr id="13" name="TextBox 12">
            <a:extLst>
              <a:ext uri="{FF2B5EF4-FFF2-40B4-BE49-F238E27FC236}">
                <a16:creationId xmlns:a16="http://schemas.microsoft.com/office/drawing/2014/main" id="{733FEADE-E378-430C-992D-4EF5B818B9EB}"/>
              </a:ext>
            </a:extLst>
          </p:cNvPr>
          <p:cNvSpPr txBox="1"/>
          <p:nvPr/>
        </p:nvSpPr>
        <p:spPr>
          <a:xfrm>
            <a:off x="636398" y="2469680"/>
            <a:ext cx="1707680" cy="400110"/>
          </a:xfrm>
          <a:prstGeom prst="rect">
            <a:avLst/>
          </a:prstGeom>
          <a:noFill/>
        </p:spPr>
        <p:txBody>
          <a:bodyPr wrap="square" rtlCol="0">
            <a:spAutoFit/>
          </a:bodyPr>
          <a:lstStyle/>
          <a:p>
            <a:pPr algn="ctr"/>
            <a:r>
              <a:rPr lang="en-IN" sz="2000" dirty="0">
                <a:latin typeface="+mn-lt"/>
              </a:rPr>
              <a:t>Guest Details</a:t>
            </a:r>
          </a:p>
        </p:txBody>
      </p:sp>
      <p:sp>
        <p:nvSpPr>
          <p:cNvPr id="14" name="TextBox 13">
            <a:extLst>
              <a:ext uri="{FF2B5EF4-FFF2-40B4-BE49-F238E27FC236}">
                <a16:creationId xmlns:a16="http://schemas.microsoft.com/office/drawing/2014/main" id="{733FEADE-E378-430C-992D-4EF5B818B9EB}"/>
              </a:ext>
            </a:extLst>
          </p:cNvPr>
          <p:cNvSpPr txBox="1"/>
          <p:nvPr/>
        </p:nvSpPr>
        <p:spPr>
          <a:xfrm>
            <a:off x="499238" y="4089430"/>
            <a:ext cx="1707680" cy="400110"/>
          </a:xfrm>
          <a:prstGeom prst="rect">
            <a:avLst/>
          </a:prstGeom>
          <a:noFill/>
        </p:spPr>
        <p:txBody>
          <a:bodyPr wrap="square" rtlCol="0">
            <a:spAutoFit/>
          </a:bodyPr>
          <a:lstStyle/>
          <a:p>
            <a:pPr algn="ctr"/>
            <a:r>
              <a:rPr lang="en-IN" sz="2000" dirty="0">
                <a:latin typeface="+mn-lt"/>
              </a:rPr>
              <a:t>Reviews</a:t>
            </a:r>
          </a:p>
        </p:txBody>
      </p:sp>
      <p:sp>
        <p:nvSpPr>
          <p:cNvPr id="15" name="TextBox 14">
            <a:extLst>
              <a:ext uri="{FF2B5EF4-FFF2-40B4-BE49-F238E27FC236}">
                <a16:creationId xmlns:a16="http://schemas.microsoft.com/office/drawing/2014/main" id="{733FEADE-E378-430C-992D-4EF5B818B9EB}"/>
              </a:ext>
            </a:extLst>
          </p:cNvPr>
          <p:cNvSpPr txBox="1"/>
          <p:nvPr/>
        </p:nvSpPr>
        <p:spPr>
          <a:xfrm>
            <a:off x="369698" y="3302002"/>
            <a:ext cx="2455583" cy="400110"/>
          </a:xfrm>
          <a:prstGeom prst="rect">
            <a:avLst/>
          </a:prstGeom>
          <a:noFill/>
        </p:spPr>
        <p:txBody>
          <a:bodyPr wrap="square" rtlCol="0">
            <a:spAutoFit/>
          </a:bodyPr>
          <a:lstStyle/>
          <a:p>
            <a:pPr algn="ctr"/>
            <a:r>
              <a:rPr lang="en-IN" sz="2000" dirty="0">
                <a:latin typeface="+mn-lt"/>
              </a:rPr>
              <a:t>Pricing Details</a:t>
            </a: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7375" y="4126049"/>
            <a:ext cx="326872" cy="326872"/>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1966" y="2508776"/>
            <a:ext cx="384734" cy="384734"/>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873" y="1678174"/>
            <a:ext cx="342474" cy="342474"/>
          </a:xfrm>
          <a:prstGeom prst="rect">
            <a:avLst/>
          </a:prstGeom>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31475" y="3236813"/>
            <a:ext cx="479687" cy="479687"/>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7950" y="4089430"/>
            <a:ext cx="334189" cy="334189"/>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3853" y="2508776"/>
            <a:ext cx="348286" cy="348286"/>
          </a:xfrm>
          <a:prstGeom prst="rect">
            <a:avLst/>
          </a:prstGeom>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1050" y="3273459"/>
            <a:ext cx="371089" cy="371089"/>
          </a:xfrm>
          <a:prstGeom prst="rect">
            <a:avLst/>
          </a:prstGeom>
        </p:spPr>
      </p:pic>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36444" y="1663404"/>
            <a:ext cx="447447" cy="447447"/>
          </a:xfrm>
          <a:prstGeom prst="rect">
            <a:avLst/>
          </a:prstGeom>
        </p:spPr>
      </p:pic>
    </p:spTree>
    <p:extLst>
      <p:ext uri="{BB962C8B-B14F-4D97-AF65-F5344CB8AC3E}">
        <p14:creationId xmlns:p14="http://schemas.microsoft.com/office/powerpoint/2010/main" val="4046804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27000" b="-27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8C97FB-6804-446A-8788-E3F4AC28EA13}"/>
              </a:ext>
            </a:extLst>
          </p:cNvPr>
          <p:cNvSpPr>
            <a:spLocks noGrp="1"/>
          </p:cNvSpPr>
          <p:nvPr>
            <p:ph type="title"/>
          </p:nvPr>
        </p:nvSpPr>
        <p:spPr>
          <a:xfrm>
            <a:off x="181429" y="451743"/>
            <a:ext cx="8520600" cy="572700"/>
          </a:xfrm>
        </p:spPr>
        <p:txBody>
          <a:bodyPr/>
          <a:lstStyle/>
          <a:p>
            <a:r>
              <a:rPr lang="en-IN" sz="3800" dirty="0">
                <a:solidFill>
                  <a:schemeClr val="bg1"/>
                </a:solidFill>
                <a:latin typeface="+mj-lt"/>
              </a:rPr>
              <a:t>Target Variable</a:t>
            </a:r>
          </a:p>
        </p:txBody>
      </p:sp>
      <p:pic>
        <p:nvPicPr>
          <p:cNvPr id="7" name="Picture 6">
            <a:extLst>
              <a:ext uri="{FF2B5EF4-FFF2-40B4-BE49-F238E27FC236}">
                <a16:creationId xmlns:a16="http://schemas.microsoft.com/office/drawing/2014/main" id="{70E77598-EA7D-4539-B44D-9C84820DAFCF}"/>
              </a:ext>
            </a:extLst>
          </p:cNvPr>
          <p:cNvPicPr>
            <a:picLocks noChangeAspect="1"/>
          </p:cNvPicPr>
          <p:nvPr/>
        </p:nvPicPr>
        <p:blipFill rotWithShape="1">
          <a:blip r:embed="rId3"/>
          <a:srcRect l="20953" t="46189" r="52857" b="34434"/>
          <a:stretch/>
        </p:blipFill>
        <p:spPr>
          <a:xfrm flipV="1">
            <a:off x="181429" y="1140292"/>
            <a:ext cx="3562818" cy="45719"/>
          </a:xfrm>
          <a:prstGeom prst="rect">
            <a:avLst/>
          </a:prstGeom>
        </p:spPr>
      </p:pic>
      <p:pic>
        <p:nvPicPr>
          <p:cNvPr id="8" name="Picture 7" descr="Related image">
            <a:extLst>
              <a:ext uri="{FF2B5EF4-FFF2-40B4-BE49-F238E27FC236}">
                <a16:creationId xmlns:a16="http://schemas.microsoft.com/office/drawing/2014/main" id="{EBE8A18D-55E2-4C4B-B3A6-A7A55D1F8545}"/>
              </a:ext>
            </a:extLst>
          </p:cNvPr>
          <p:cNvPicPr>
            <a:picLocks noChangeAspect="1" noChangeArrowheads="1"/>
          </p:cNvPicPr>
          <p:nvPr/>
        </p:nvPicPr>
        <p:blipFill>
          <a:blip r:embed="rId4" cstate="print">
            <a:duotone>
              <a:prstClr val="black"/>
              <a:srgbClr val="FF0000">
                <a:tint val="45000"/>
                <a:satMod val="400000"/>
              </a:srgbClr>
            </a:duotone>
            <a:extLst>
              <a:ext uri="{BEBA8EAE-BF5A-486C-A8C5-ECC9F3942E4B}">
                <a14:imgProps xmlns:a14="http://schemas.microsoft.com/office/drawing/2010/main">
                  <a14:imgLayer r:embed="rId5">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25062"/>
            <a:ext cx="1495182" cy="6706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528075" y="1383246"/>
            <a:ext cx="1351556" cy="430887"/>
          </a:xfrm>
          <a:prstGeom prst="rect">
            <a:avLst/>
          </a:prstGeom>
          <a:noFill/>
        </p:spPr>
        <p:txBody>
          <a:bodyPr wrap="square" rtlCol="0">
            <a:spAutoFit/>
          </a:bodyPr>
          <a:lstStyle/>
          <a:p>
            <a:r>
              <a:rPr lang="en-IN" sz="2200" b="1" dirty="0">
                <a:solidFill>
                  <a:srgbClr val="A0DE47"/>
                </a:solidFill>
                <a:latin typeface="+mj-lt"/>
              </a:rPr>
              <a:t>Top 100</a:t>
            </a:r>
          </a:p>
        </p:txBody>
      </p:sp>
      <p:sp>
        <p:nvSpPr>
          <p:cNvPr id="13" name="TextBox 12"/>
          <p:cNvSpPr txBox="1"/>
          <p:nvPr/>
        </p:nvSpPr>
        <p:spPr>
          <a:xfrm>
            <a:off x="7213600" y="3819328"/>
            <a:ext cx="1981200" cy="430887"/>
          </a:xfrm>
          <a:prstGeom prst="rect">
            <a:avLst/>
          </a:prstGeom>
          <a:noFill/>
        </p:spPr>
        <p:txBody>
          <a:bodyPr wrap="square" rtlCol="0">
            <a:spAutoFit/>
          </a:bodyPr>
          <a:lstStyle/>
          <a:p>
            <a:r>
              <a:rPr lang="en-IN" sz="2000" b="1" dirty="0">
                <a:solidFill>
                  <a:srgbClr val="C91018"/>
                </a:solidFill>
                <a:latin typeface="+mj-lt"/>
              </a:rPr>
              <a:t>Not </a:t>
            </a:r>
            <a:r>
              <a:rPr lang="en-IN" sz="2200" b="1" dirty="0">
                <a:solidFill>
                  <a:srgbClr val="C91018"/>
                </a:solidFill>
                <a:latin typeface="+mj-lt"/>
              </a:rPr>
              <a:t>Top</a:t>
            </a:r>
            <a:r>
              <a:rPr lang="en-IN" sz="2000" b="1" dirty="0">
                <a:solidFill>
                  <a:srgbClr val="C91018"/>
                </a:solidFill>
                <a:latin typeface="+mj-lt"/>
              </a:rPr>
              <a:t> 100</a:t>
            </a:r>
          </a:p>
        </p:txBody>
      </p:sp>
      <p:pic>
        <p:nvPicPr>
          <p:cNvPr id="14" name="Picture 13"/>
          <p:cNvPicPr>
            <a:picLocks noChangeAspect="1"/>
          </p:cNvPicPr>
          <p:nvPr/>
        </p:nvPicPr>
        <p:blipFill>
          <a:blip r:embed="rId6"/>
          <a:stretch>
            <a:fillRect/>
          </a:stretch>
        </p:blipFill>
        <p:spPr>
          <a:xfrm>
            <a:off x="6041431" y="1301193"/>
            <a:ext cx="3012675" cy="2600685"/>
          </a:xfrm>
          <a:prstGeom prst="rect">
            <a:avLst/>
          </a:prstGeom>
        </p:spPr>
      </p:pic>
      <p:sp>
        <p:nvSpPr>
          <p:cNvPr id="15" name="TextBox 14"/>
          <p:cNvSpPr txBox="1"/>
          <p:nvPr/>
        </p:nvSpPr>
        <p:spPr>
          <a:xfrm>
            <a:off x="181429" y="1425670"/>
            <a:ext cx="5346646" cy="4308872"/>
          </a:xfrm>
          <a:prstGeom prst="rect">
            <a:avLst/>
          </a:prstGeom>
          <a:noFill/>
        </p:spPr>
        <p:txBody>
          <a:bodyPr wrap="square" rtlCol="0">
            <a:spAutoFit/>
          </a:bodyPr>
          <a:lstStyle/>
          <a:p>
            <a:r>
              <a:rPr lang="en-IN" sz="2000" dirty="0">
                <a:solidFill>
                  <a:schemeClr val="bg1"/>
                </a:solidFill>
                <a:latin typeface="+mn-lt"/>
              </a:rPr>
              <a:t>The target variable “is_top_100” is a derived binary variable</a:t>
            </a:r>
          </a:p>
          <a:p>
            <a:endParaRPr lang="en-IN" sz="2000" dirty="0">
              <a:solidFill>
                <a:schemeClr val="bg1"/>
              </a:solidFill>
              <a:latin typeface="+mn-lt"/>
            </a:endParaRPr>
          </a:p>
          <a:p>
            <a:endParaRPr lang="en-IN" sz="2000" dirty="0">
              <a:solidFill>
                <a:schemeClr val="bg1"/>
              </a:solidFill>
              <a:latin typeface="+mn-lt"/>
            </a:endParaRPr>
          </a:p>
          <a:p>
            <a:r>
              <a:rPr lang="en-IN" sz="2000" dirty="0">
                <a:solidFill>
                  <a:schemeClr val="bg1"/>
                </a:solidFill>
                <a:latin typeface="+mn-lt"/>
              </a:rPr>
              <a:t>The binary values 1 and 0 signify whether the listing makes the top 100 list or it doesn’t, respectively</a:t>
            </a:r>
          </a:p>
          <a:p>
            <a:endParaRPr lang="en-IN" sz="2000" dirty="0">
              <a:solidFill>
                <a:schemeClr val="bg1"/>
              </a:solidFill>
              <a:latin typeface="+mn-lt"/>
            </a:endParaRPr>
          </a:p>
          <a:p>
            <a:endParaRPr lang="en-IN" sz="2000" dirty="0">
              <a:solidFill>
                <a:schemeClr val="bg1"/>
              </a:solidFill>
              <a:latin typeface="+mn-lt"/>
            </a:endParaRPr>
          </a:p>
          <a:p>
            <a:r>
              <a:rPr lang="en-IN" sz="2000" dirty="0">
                <a:solidFill>
                  <a:schemeClr val="bg1"/>
                </a:solidFill>
                <a:latin typeface="+mn-lt"/>
              </a:rPr>
              <a:t>It is calculated using the parameters ‘no. of reviews’ and ‘review scores rating’</a:t>
            </a:r>
          </a:p>
          <a:p>
            <a:endParaRPr lang="en-IN" sz="2000" dirty="0">
              <a:solidFill>
                <a:schemeClr val="bg1"/>
              </a:solidFill>
              <a:latin typeface="+mn-lt"/>
            </a:endParaRPr>
          </a:p>
          <a:p>
            <a:endParaRPr lang="en-IN" sz="2000" dirty="0">
              <a:solidFill>
                <a:schemeClr val="bg1"/>
              </a:solidFill>
              <a:latin typeface="+mn-lt"/>
            </a:endParaRPr>
          </a:p>
          <a:p>
            <a:endParaRPr lang="en-IN" dirty="0">
              <a:solidFill>
                <a:schemeClr val="bg1"/>
              </a:solidFill>
            </a:endParaRPr>
          </a:p>
        </p:txBody>
      </p:sp>
    </p:spTree>
    <p:extLst>
      <p:ext uri="{BB962C8B-B14F-4D97-AF65-F5344CB8AC3E}">
        <p14:creationId xmlns:p14="http://schemas.microsoft.com/office/powerpoint/2010/main" val="2264699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t="-8000" b="-8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B8C97FB-6804-446A-8788-E3F4AC28EA13}"/>
              </a:ext>
            </a:extLst>
          </p:cNvPr>
          <p:cNvSpPr>
            <a:spLocks noGrp="1"/>
          </p:cNvSpPr>
          <p:nvPr>
            <p:ph type="title"/>
          </p:nvPr>
        </p:nvSpPr>
        <p:spPr>
          <a:xfrm>
            <a:off x="194129" y="1626493"/>
            <a:ext cx="8520600" cy="572700"/>
          </a:xfrm>
        </p:spPr>
        <p:txBody>
          <a:bodyPr/>
          <a:lstStyle/>
          <a:p>
            <a:r>
              <a:rPr lang="en-IN" sz="3800" dirty="0">
                <a:solidFill>
                  <a:schemeClr val="bg1"/>
                </a:solidFill>
                <a:latin typeface="+mj-lt"/>
              </a:rPr>
              <a:t>Data Insights</a:t>
            </a:r>
          </a:p>
        </p:txBody>
      </p:sp>
      <p:pic>
        <p:nvPicPr>
          <p:cNvPr id="9" name="Picture 8">
            <a:extLst>
              <a:ext uri="{FF2B5EF4-FFF2-40B4-BE49-F238E27FC236}">
                <a16:creationId xmlns:a16="http://schemas.microsoft.com/office/drawing/2014/main" id="{70E77598-EA7D-4539-B44D-9C84820DAFCF}"/>
              </a:ext>
            </a:extLst>
          </p:cNvPr>
          <p:cNvPicPr>
            <a:picLocks noChangeAspect="1"/>
          </p:cNvPicPr>
          <p:nvPr/>
        </p:nvPicPr>
        <p:blipFill rotWithShape="1">
          <a:blip r:embed="rId3"/>
          <a:srcRect l="20953" t="46189" r="52857" b="34434"/>
          <a:stretch/>
        </p:blipFill>
        <p:spPr>
          <a:xfrm flipV="1">
            <a:off x="328955" y="2286682"/>
            <a:ext cx="2711957" cy="45719"/>
          </a:xfrm>
          <a:prstGeom prst="rect">
            <a:avLst/>
          </a:prstGeom>
        </p:spPr>
      </p:pic>
    </p:spTree>
    <p:extLst>
      <p:ext uri="{BB962C8B-B14F-4D97-AF65-F5344CB8AC3E}">
        <p14:creationId xmlns:p14="http://schemas.microsoft.com/office/powerpoint/2010/main" val="2171993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9144001" cy="5138812"/>
          </a:xfrm>
          <a:prstGeom prst="rect">
            <a:avLst/>
          </a:prstGeom>
        </p:spPr>
      </p:pic>
      <p:sp>
        <p:nvSpPr>
          <p:cNvPr id="3" name="TextBox 2"/>
          <p:cNvSpPr txBox="1"/>
          <p:nvPr/>
        </p:nvSpPr>
        <p:spPr>
          <a:xfrm>
            <a:off x="2139308" y="1769187"/>
            <a:ext cx="5413398" cy="1600438"/>
          </a:xfrm>
          <a:prstGeom prst="rect">
            <a:avLst/>
          </a:prstGeom>
          <a:solidFill>
            <a:schemeClr val="tx1"/>
          </a:solidFill>
        </p:spPr>
        <p:txBody>
          <a:bodyPr wrap="square" rtlCol="0">
            <a:spAutoFit/>
          </a:bodyPr>
          <a:lstStyle/>
          <a:p>
            <a:endParaRPr lang="en-IN" dirty="0"/>
          </a:p>
          <a:p>
            <a:endParaRPr lang="en-IN" dirty="0"/>
          </a:p>
          <a:p>
            <a:endParaRPr lang="en-IN" dirty="0"/>
          </a:p>
          <a:p>
            <a:endParaRPr lang="en-IN" dirty="0"/>
          </a:p>
          <a:p>
            <a:endParaRPr lang="en-IN" dirty="0"/>
          </a:p>
          <a:p>
            <a:endParaRPr lang="en-IN" dirty="0"/>
          </a:p>
          <a:p>
            <a:endParaRPr lang="en-IN" dirty="0"/>
          </a:p>
        </p:txBody>
      </p:sp>
      <p:pic>
        <p:nvPicPr>
          <p:cNvPr id="6" name="Picture 5">
            <a:extLst>
              <a:ext uri="{FF2B5EF4-FFF2-40B4-BE49-F238E27FC236}">
                <a16:creationId xmlns:a16="http://schemas.microsoft.com/office/drawing/2014/main" id="{EC328B65-6FC0-4E31-A9DD-0737B94575D8}"/>
              </a:ext>
            </a:extLst>
          </p:cNvPr>
          <p:cNvPicPr>
            <a:picLocks noChangeAspect="1"/>
          </p:cNvPicPr>
          <p:nvPr/>
        </p:nvPicPr>
        <p:blipFill>
          <a:blip r:embed="rId3"/>
          <a:stretch>
            <a:fillRect/>
          </a:stretch>
        </p:blipFill>
        <p:spPr>
          <a:xfrm>
            <a:off x="403761" y="514498"/>
            <a:ext cx="5118577" cy="4228092"/>
          </a:xfrm>
          <a:prstGeom prst="rect">
            <a:avLst/>
          </a:prstGeom>
        </p:spPr>
      </p:pic>
      <p:sp>
        <p:nvSpPr>
          <p:cNvPr id="7" name="TextBox 6"/>
          <p:cNvSpPr txBox="1"/>
          <p:nvPr/>
        </p:nvSpPr>
        <p:spPr>
          <a:xfrm>
            <a:off x="5664200" y="1004784"/>
            <a:ext cx="3201670" cy="1754326"/>
          </a:xfrm>
          <a:prstGeom prst="rect">
            <a:avLst/>
          </a:prstGeom>
          <a:noFill/>
        </p:spPr>
        <p:txBody>
          <a:bodyPr wrap="square" rtlCol="0">
            <a:spAutoFit/>
          </a:bodyPr>
          <a:lstStyle/>
          <a:p>
            <a:pPr algn="ctr"/>
            <a:r>
              <a:rPr lang="en-IN" sz="3600" dirty="0">
                <a:solidFill>
                  <a:schemeClr val="bg1"/>
                </a:solidFill>
                <a:latin typeface="+mj-lt"/>
              </a:rPr>
              <a:t>Neighbourhood Vs. </a:t>
            </a:r>
          </a:p>
          <a:p>
            <a:pPr algn="ctr"/>
            <a:r>
              <a:rPr lang="en-IN" sz="3600" dirty="0">
                <a:solidFill>
                  <a:schemeClr val="bg1"/>
                </a:solidFill>
                <a:latin typeface="+mj-lt"/>
              </a:rPr>
              <a:t>Property Type</a:t>
            </a:r>
          </a:p>
        </p:txBody>
      </p:sp>
      <p:pic>
        <p:nvPicPr>
          <p:cNvPr id="8" name="Picture 7" descr="Related image">
            <a:extLst>
              <a:ext uri="{FF2B5EF4-FFF2-40B4-BE49-F238E27FC236}">
                <a16:creationId xmlns:a16="http://schemas.microsoft.com/office/drawing/2014/main" id="{6EEC0AEF-5D0B-4201-9942-B9DB6D0B2ACB}"/>
              </a:ext>
            </a:extLst>
          </p:cNvPr>
          <p:cNvPicPr>
            <a:picLocks noChangeAspect="1" noChangeArrowheads="1"/>
          </p:cNvPicPr>
          <p:nvPr/>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colorTemperature colorTemp="4833"/>
                    </a14:imgEffect>
                    <a14:imgEffect>
                      <a14:saturation sat="180000"/>
                    </a14:imgEffect>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648818" y="-143812"/>
            <a:ext cx="1495182" cy="670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5194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Custom 2">
      <a:majorFont>
        <a:latin typeface="Bell MT"/>
        <a:ea typeface=""/>
        <a:cs typeface=""/>
      </a:majorFont>
      <a:minorFont>
        <a:latin typeface="Bell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928</Words>
  <Application>Microsoft Office PowerPoint</Application>
  <PresentationFormat>On-screen Show (16:9)</PresentationFormat>
  <Paragraphs>256</Paragraphs>
  <Slides>32</Slides>
  <Notes>8</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32</vt:i4>
      </vt:variant>
    </vt:vector>
  </HeadingPairs>
  <TitlesOfParts>
    <vt:vector size="40" baseType="lpstr">
      <vt:lpstr>Arial</vt:lpstr>
      <vt:lpstr>Bell MT</vt:lpstr>
      <vt:lpstr>Calibri</vt:lpstr>
      <vt:lpstr>Calibri Light</vt:lpstr>
      <vt:lpstr>Simple Light</vt:lpstr>
      <vt:lpstr>2_Custom Design</vt:lpstr>
      <vt:lpstr>1_Custom Design</vt:lpstr>
      <vt:lpstr>Custom Design</vt:lpstr>
      <vt:lpstr>PowerPoint Presentation</vt:lpstr>
      <vt:lpstr>PowerPoint Presentation</vt:lpstr>
      <vt:lpstr>PowerPoint Presentation</vt:lpstr>
      <vt:lpstr>Objective </vt:lpstr>
      <vt:lpstr>Airbnb in New York</vt:lpstr>
      <vt:lpstr>Variables Used</vt:lpstr>
      <vt:lpstr>Target Variable</vt:lpstr>
      <vt:lpstr>Data Insights</vt:lpstr>
      <vt:lpstr>PowerPoint Presentation</vt:lpstr>
      <vt:lpstr>PowerPoint Presentation</vt:lpstr>
      <vt:lpstr>PowerPoint Presentation</vt:lpstr>
      <vt:lpstr>PowerPoint Presentation</vt:lpstr>
      <vt:lpstr>PowerPoint Presentation</vt:lpstr>
      <vt:lpstr>PowerPoint Presentation</vt:lpstr>
      <vt:lpstr>Feature Selection</vt:lpstr>
      <vt:lpstr>Feature Selection</vt:lpstr>
      <vt:lpstr>PowerPoint Presentation</vt:lpstr>
      <vt:lpstr>PowerPoint Presentation</vt:lpstr>
      <vt:lpstr>Logistic Regression</vt:lpstr>
      <vt:lpstr>PowerPoint Presentation</vt:lpstr>
      <vt:lpstr>Confusion Matrix</vt:lpstr>
      <vt:lpstr>Performance Measures</vt:lpstr>
      <vt:lpstr>PowerPoint Presentation</vt:lpstr>
      <vt:lpstr>Decision Tree</vt:lpstr>
      <vt:lpstr>Confusion Matrix</vt:lpstr>
      <vt:lpstr>Performance Measures</vt:lpstr>
      <vt:lpstr>Conclusion with Decision Tree </vt:lpstr>
      <vt:lpstr>The Potential 1’s</vt:lpstr>
      <vt:lpstr>R-Shiny</vt:lpstr>
      <vt:lpstr>Limitations &amp; Future Scope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IN NEW YORK</dc:title>
  <dc:creator>Sharvari Gokhale</dc:creator>
  <cp:lastModifiedBy>Sharvari Gokhale</cp:lastModifiedBy>
  <cp:revision>119</cp:revision>
  <dcterms:modified xsi:type="dcterms:W3CDTF">2019-03-27T03:20:57Z</dcterms:modified>
</cp:coreProperties>
</file>